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6"/>
  </p:notesMasterIdLst>
  <p:sldIdLst>
    <p:sldId id="598" r:id="rId2"/>
    <p:sldId id="691" r:id="rId3"/>
    <p:sldId id="645" r:id="rId4"/>
    <p:sldId id="636" r:id="rId5"/>
    <p:sldId id="693" r:id="rId6"/>
    <p:sldId id="692" r:id="rId7"/>
    <p:sldId id="640" r:id="rId8"/>
    <p:sldId id="641" r:id="rId9"/>
    <p:sldId id="668" r:id="rId10"/>
    <p:sldId id="669" r:id="rId11"/>
    <p:sldId id="670" r:id="rId12"/>
    <p:sldId id="688" r:id="rId13"/>
    <p:sldId id="659" r:id="rId14"/>
    <p:sldId id="661" r:id="rId15"/>
    <p:sldId id="662" r:id="rId16"/>
    <p:sldId id="663" r:id="rId17"/>
    <p:sldId id="664" r:id="rId18"/>
    <p:sldId id="665" r:id="rId19"/>
    <p:sldId id="666" r:id="rId20"/>
    <p:sldId id="671" r:id="rId21"/>
    <p:sldId id="643" r:id="rId22"/>
    <p:sldId id="644" r:id="rId23"/>
    <p:sldId id="603" r:id="rId24"/>
    <p:sldId id="646" r:id="rId25"/>
    <p:sldId id="647" r:id="rId26"/>
    <p:sldId id="649" r:id="rId27"/>
    <p:sldId id="648" r:id="rId28"/>
    <p:sldId id="650" r:id="rId29"/>
    <p:sldId id="651" r:id="rId30"/>
    <p:sldId id="695" r:id="rId31"/>
    <p:sldId id="696" r:id="rId32"/>
    <p:sldId id="698" r:id="rId33"/>
    <p:sldId id="699" r:id="rId34"/>
    <p:sldId id="700" r:id="rId35"/>
    <p:sldId id="701" r:id="rId36"/>
    <p:sldId id="702" r:id="rId37"/>
    <p:sldId id="703" r:id="rId38"/>
    <p:sldId id="697" r:id="rId39"/>
    <p:sldId id="621" r:id="rId40"/>
    <p:sldId id="618" r:id="rId41"/>
    <p:sldId id="705" r:id="rId42"/>
    <p:sldId id="706" r:id="rId43"/>
    <p:sldId id="652" r:id="rId44"/>
    <p:sldId id="622" r:id="rId45"/>
    <p:sldId id="676" r:id="rId46"/>
    <p:sldId id="679" r:id="rId47"/>
    <p:sldId id="681" r:id="rId48"/>
    <p:sldId id="689" r:id="rId49"/>
    <p:sldId id="683" r:id="rId50"/>
    <p:sldId id="690" r:id="rId51"/>
    <p:sldId id="685" r:id="rId52"/>
    <p:sldId id="686" r:id="rId53"/>
    <p:sldId id="687" r:id="rId54"/>
    <p:sldId id="707" r:id="rId5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AFA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2" autoAdjust="0"/>
    <p:restoredTop sz="94473" autoAdjust="0"/>
  </p:normalViewPr>
  <p:slideViewPr>
    <p:cSldViewPr>
      <p:cViewPr varScale="1">
        <p:scale>
          <a:sx n="109" d="100"/>
          <a:sy n="109" d="100"/>
        </p:scale>
        <p:origin x="-18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52107E-ACC6-42F0-890F-B7EE10C5E727}" type="datetimeFigureOut">
              <a:rPr lang="fr-FR"/>
              <a:pPr>
                <a:defRPr/>
              </a:pPr>
              <a:t>01/03/2018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5F8939-8C1A-46FB-93F4-80B37EF4FA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627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/>
          <a:lstStyle/>
          <a:p>
            <a:pPr lvl="0" algn="l" hangingPunct="1"/>
            <a:fld id="{D3FC7DB5-3DCF-417A-A436-54AB3C35A803}" type="slidenum">
              <a:rPr/>
              <a:pPr lvl="0" algn="l" hangingPunct="1"/>
              <a:t>6</a:t>
            </a:fld>
            <a:endParaRPr lang="fr-FR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9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190C973-BC03-45B9-A979-892F2D8A2FAF}" type="slidenum">
              <a:rPr/>
              <a:pPr lvl="0"/>
              <a:t>6</a:t>
            </a:fld>
            <a:endParaRPr lang="fr-FR"/>
          </a:p>
        </p:txBody>
      </p:sp>
      <p:sp>
        <p:nvSpPr>
          <p:cNvPr id="3" name="Espace réservé du numéro de diapositive 6"/>
          <p:cNvSpPr/>
          <p:nvPr/>
        </p:nvSpPr>
        <p:spPr>
          <a:xfrm>
            <a:off x="4278240" y="10156680"/>
            <a:ext cx="3281039" cy="534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fld id="{BC384E8A-297B-4EE9-839C-C35ECFB15A34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800"/>
              </a:pPr>
              <a:t>6</a:t>
            </a:fld>
            <a:endParaRPr lang="fr-FR" sz="1800" b="0" i="0" u="none" strike="noStrike" kern="1200" spc="0">
              <a:ln>
                <a:noFill/>
              </a:ln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4" name="Espace réservé de l'image des diapositives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5" name="Espace réservé des notes 3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692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1290-FF0A-41F3-A59B-536087CC1271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D201-26E4-4A80-B3C0-C6E15DF495C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3703-4B29-42EE-BBB0-BE1782182457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CD22-77FD-4650-8A97-DAA2049F87B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589D5-E3AB-4A9A-8546-D921810E9222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4C56-5C5E-45D7-929F-996E35B9EB8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01DA6-C5C0-461F-978A-3A635B5DEA87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EB86-FF61-4FE0-9C7F-1CE4DEC3159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A833-61FB-4074-BF85-B9883885C608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451F-55E7-4485-80F8-D55341E4C42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0815C-6B77-48EC-B9E3-FD3A7758053D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FB6B-E2E1-4BBF-9930-DEC286B78BC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39E9-653F-4C16-89C3-7040538CF905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EA60-254A-441E-B964-AA90F088CBD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0C02-B990-4F4D-BCB6-83B3A0A8F35E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D23B-9C76-43D7-9382-C5D988FD533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BC6C-B58B-499D-B690-95CEE2B4376D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80A4-032C-4D43-A632-D784F185268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F6AF-016E-4D47-B9AB-7A7F1EA4B81F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8FCC-723E-4BCB-B774-E1DC792A262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A635-9027-4C6B-994F-97CDE396398C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2E6F-39F6-4CD4-9DB8-3FBAB7A14EE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AFC575C-6F69-471E-8F5C-27CD35551E71}" type="datetime1">
              <a:rPr lang="fr-FR"/>
              <a:pPr>
                <a:defRPr/>
              </a:pPr>
              <a:t>01/03/2018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3BAAC40-6071-4E05-B5F2-011BF1DCD2F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8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9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mailto:savoirsportsante@gmail.com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savoirsportsante@gmail.com" TargetMode="Externa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sabrina.debiche@mairie-nanterre.fr" TargetMode="External"/><Relationship Id="rId2" Type="http://schemas.openxmlformats.org/officeDocument/2006/relationships/hyperlink" Target="mailto:marc.guerin@maire-nanterre.f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72008"/>
          </a:xfrm>
        </p:spPr>
        <p:txBody>
          <a:bodyPr>
            <a:noAutofit/>
          </a:bodyPr>
          <a:lstStyle/>
          <a:p>
            <a:pPr algn="ctr"/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544616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4000" b="1" dirty="0" smtClean="0"/>
              <a:t>SPORT SANTÉ SUR ORDONNANCE</a:t>
            </a:r>
          </a:p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cadre légal L’instruction </a:t>
            </a:r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 dispositif régional </a:t>
            </a:r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LES FORMATIONS</a:t>
            </a:r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POUR LES</a:t>
            </a:r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EDUCATEURS SPORTIFS</a:t>
            </a:r>
          </a:p>
          <a:p>
            <a:pPr marL="0" indent="0" algn="ctr">
              <a:buNone/>
            </a:pPr>
            <a:endParaRPr lang="fr-FR" sz="4000" b="1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1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58" y="2132856"/>
            <a:ext cx="8061573" cy="4464496"/>
          </a:xfrm>
        </p:spPr>
        <p:txBody>
          <a:bodyPr>
            <a:normAutofit lnSpcReduction="1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3200" b="1" dirty="0" smtClean="0"/>
              <a:t>Cancer </a:t>
            </a:r>
            <a:r>
              <a:rPr lang="fr-FR" sz="3200" b="1" dirty="0"/>
              <a:t>(</a:t>
            </a:r>
            <a:r>
              <a:rPr lang="fr-FR" sz="3200" b="1" dirty="0" err="1"/>
              <a:t>Kc</a:t>
            </a:r>
            <a:r>
              <a:rPr lang="fr-FR" sz="3200" b="1" dirty="0"/>
              <a:t>) APS sensibles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 smtClean="0"/>
              <a:t>* </a:t>
            </a:r>
            <a:r>
              <a:rPr lang="fr-FR" sz="3200" b="1" dirty="0" err="1"/>
              <a:t>Kc</a:t>
            </a:r>
            <a:r>
              <a:rPr lang="fr-FR" sz="3200" b="1" dirty="0"/>
              <a:t> sphère génitale homme (prostate) : </a:t>
            </a:r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/>
              <a:t>Nouveaux cas </a:t>
            </a:r>
            <a:r>
              <a:rPr lang="fr-FR" sz="3200" b="1" dirty="0" err="1"/>
              <a:t>Kc</a:t>
            </a:r>
            <a:r>
              <a:rPr lang="fr-FR" sz="3200" b="1" dirty="0"/>
              <a:t> prostate en 2010 = ~71 500</a:t>
            </a:r>
            <a:endParaRPr lang="fr-FR" sz="3200" b="1" dirty="0" smtClean="0"/>
          </a:p>
          <a:p>
            <a:r>
              <a:rPr lang="fr-FR" sz="3200" b="1" dirty="0" smtClean="0"/>
              <a:t>coût </a:t>
            </a:r>
            <a:r>
              <a:rPr lang="fr-FR" sz="3200" b="1" dirty="0"/>
              <a:t>~ </a:t>
            </a:r>
            <a:r>
              <a:rPr lang="fr-FR" sz="3200" b="1" dirty="0" smtClean="0"/>
              <a:t>3.2 milliards / an </a:t>
            </a:r>
          </a:p>
          <a:p>
            <a:r>
              <a:rPr lang="fr-FR" sz="3200" b="1" dirty="0" smtClean="0"/>
              <a:t> si  </a:t>
            </a:r>
            <a:r>
              <a:rPr lang="fr-FR" sz="3200" b="1" dirty="0"/>
              <a:t>APS </a:t>
            </a:r>
            <a:r>
              <a:rPr lang="fr-FR" sz="3200" b="1" dirty="0" smtClean="0"/>
              <a:t>diminution de  </a:t>
            </a:r>
            <a:r>
              <a:rPr lang="fr-FR" sz="3200" b="1" dirty="0"/>
              <a:t>30 à 50 % </a:t>
            </a:r>
            <a:endParaRPr lang="fr-FR" sz="3200" b="1" dirty="0" smtClean="0"/>
          </a:p>
          <a:p>
            <a:r>
              <a:rPr lang="fr-FR" sz="3200" b="1" dirty="0" smtClean="0"/>
              <a:t>Du risque </a:t>
            </a:r>
            <a:r>
              <a:rPr lang="fr-FR" sz="3200" b="1" dirty="0"/>
              <a:t>de cancer prostatique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976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5187" y="1772816"/>
            <a:ext cx="8496943" cy="4968552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2800" b="1" dirty="0" smtClean="0"/>
              <a:t>Cancer </a:t>
            </a:r>
            <a:r>
              <a:rPr lang="fr-FR" sz="2800" b="1" dirty="0"/>
              <a:t>(</a:t>
            </a:r>
            <a:r>
              <a:rPr lang="fr-FR" sz="2800" b="1" dirty="0" err="1"/>
              <a:t>Kc</a:t>
            </a:r>
            <a:r>
              <a:rPr lang="fr-FR" sz="2800" b="1" dirty="0"/>
              <a:t>) APS sensibles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smtClean="0"/>
              <a:t>* </a:t>
            </a:r>
            <a:r>
              <a:rPr lang="fr-FR" sz="2800" b="1" dirty="0" err="1"/>
              <a:t>Kc</a:t>
            </a:r>
            <a:r>
              <a:rPr lang="fr-FR" sz="2800" b="1" dirty="0"/>
              <a:t> côlon-rectum, </a:t>
            </a:r>
            <a:endParaRPr lang="fr-FR" sz="2800" b="1" dirty="0" smtClean="0"/>
          </a:p>
          <a:p>
            <a:r>
              <a:rPr lang="fr-FR" sz="2800" b="1" dirty="0" smtClean="0"/>
              <a:t>33 </a:t>
            </a:r>
            <a:r>
              <a:rPr lang="fr-FR" sz="2800" b="1" dirty="0"/>
              <a:t>500 nouveaux cas/an</a:t>
            </a:r>
            <a:r>
              <a:rPr lang="fr-FR" sz="2800" b="1" dirty="0" smtClean="0"/>
              <a:t>,</a:t>
            </a:r>
          </a:p>
          <a:p>
            <a:r>
              <a:rPr lang="fr-FR" sz="2800" b="1" dirty="0" smtClean="0"/>
              <a:t> </a:t>
            </a:r>
            <a:r>
              <a:rPr lang="fr-FR" sz="2800" b="1" dirty="0"/>
              <a:t>35 % rectaux et 65 </a:t>
            </a:r>
            <a:r>
              <a:rPr lang="fr-FR" sz="2800" b="1" dirty="0" smtClean="0"/>
              <a:t>%</a:t>
            </a:r>
            <a:r>
              <a:rPr lang="fr-FR" sz="2800" dirty="0"/>
              <a:t> </a:t>
            </a:r>
            <a:r>
              <a:rPr lang="fr-FR" sz="2800" b="1" dirty="0" smtClean="0"/>
              <a:t>coliques</a:t>
            </a:r>
          </a:p>
          <a:p>
            <a:r>
              <a:rPr lang="fr-FR" sz="2800" b="1" dirty="0" smtClean="0"/>
              <a:t> </a:t>
            </a:r>
            <a:r>
              <a:rPr lang="fr-FR" sz="2800" b="1" dirty="0"/>
              <a:t>15 à 16 000 décès/an. </a:t>
            </a:r>
            <a:endParaRPr lang="fr-FR" sz="2800" b="1" dirty="0" smtClean="0"/>
          </a:p>
          <a:p>
            <a:r>
              <a:rPr lang="fr-FR" sz="2800" b="1" dirty="0" smtClean="0"/>
              <a:t>Coût </a:t>
            </a:r>
            <a:r>
              <a:rPr lang="fr-FR" sz="2800" b="1" dirty="0"/>
              <a:t>SS : 17 </a:t>
            </a:r>
            <a:r>
              <a:rPr lang="fr-FR" sz="2800" b="1" dirty="0" smtClean="0"/>
              <a:t>000 € </a:t>
            </a:r>
            <a:r>
              <a:rPr lang="fr-FR" sz="2800" b="1" dirty="0"/>
              <a:t>(stade 1) à 36 </a:t>
            </a:r>
            <a:r>
              <a:rPr lang="fr-FR" sz="2800" b="1" dirty="0" smtClean="0"/>
              <a:t>600 € (stade </a:t>
            </a:r>
            <a:r>
              <a:rPr lang="fr-FR" sz="2800" b="1" dirty="0"/>
              <a:t>4) </a:t>
            </a:r>
            <a:r>
              <a:rPr lang="fr-FR" sz="2800" b="1" dirty="0" smtClean="0"/>
              <a:t> </a:t>
            </a:r>
          </a:p>
          <a:p>
            <a:r>
              <a:rPr lang="fr-FR" sz="2800" b="1" dirty="0" smtClean="0"/>
              <a:t>Si APS dans </a:t>
            </a:r>
            <a:r>
              <a:rPr lang="fr-FR" sz="2800" b="1" dirty="0"/>
              <a:t>les 14 1ers mois </a:t>
            </a:r>
            <a:r>
              <a:rPr lang="fr-FR" sz="2800" b="1" dirty="0" smtClean="0"/>
              <a:t>de prise </a:t>
            </a:r>
            <a:r>
              <a:rPr lang="fr-FR" sz="2800" b="1" dirty="0"/>
              <a:t>en charge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. Selon études, </a:t>
            </a:r>
            <a:r>
              <a:rPr lang="fr-FR" sz="2800" b="1" dirty="0" smtClean="0"/>
              <a:t>risque </a:t>
            </a:r>
            <a:r>
              <a:rPr lang="fr-FR" sz="2800" b="1" dirty="0"/>
              <a:t>&lt; 17 à 40 </a:t>
            </a:r>
            <a:r>
              <a:rPr lang="fr-FR" sz="2800" b="1" dirty="0" smtClean="0"/>
              <a:t>%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639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1" cy="5112568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2400" b="1" dirty="0" smtClean="0"/>
              <a:t> </a:t>
            </a:r>
            <a:r>
              <a:rPr lang="fr-FR" sz="3200" dirty="0"/>
              <a:t>A titre </a:t>
            </a:r>
            <a:r>
              <a:rPr lang="fr-FR" sz="3200" dirty="0" smtClean="0"/>
              <a:t>d’exemple</a:t>
            </a:r>
          </a:p>
          <a:p>
            <a:r>
              <a:rPr lang="fr-FR" sz="3200" b="1" dirty="0" smtClean="0"/>
              <a:t>la </a:t>
            </a:r>
            <a:r>
              <a:rPr lang="fr-FR" sz="3200" b="1" dirty="0"/>
              <a:t>pratique régulière de l’activité </a:t>
            </a:r>
            <a:r>
              <a:rPr lang="fr-FR" sz="3200" b="1" dirty="0" smtClean="0"/>
              <a:t>physique </a:t>
            </a:r>
          </a:p>
          <a:p>
            <a:r>
              <a:rPr lang="fr-FR" sz="3200" b="1" dirty="0" smtClean="0"/>
              <a:t> après diagnostic de cancer </a:t>
            </a:r>
          </a:p>
          <a:p>
            <a:r>
              <a:rPr lang="fr-FR" sz="3200" b="1" dirty="0" smtClean="0"/>
              <a:t>est associée entre autres </a:t>
            </a:r>
          </a:p>
          <a:p>
            <a:pPr lvl="1"/>
            <a:r>
              <a:rPr lang="fr-FR" sz="3200" b="1" dirty="0" smtClean="0"/>
              <a:t>à une réduction de 40% de la mortalité globale </a:t>
            </a:r>
          </a:p>
          <a:p>
            <a:pPr lvl="1"/>
            <a:r>
              <a:rPr lang="fr-FR" sz="3200" b="1" dirty="0" smtClean="0"/>
              <a:t>à une amélioration de la qualité de vie </a:t>
            </a:r>
          </a:p>
          <a:p>
            <a:pPr lvl="1"/>
            <a:r>
              <a:rPr lang="fr-FR" sz="3200" b="1" dirty="0" smtClean="0"/>
              <a:t>À une amélioration  de la fatigabilité. </a:t>
            </a:r>
          </a:p>
        </p:txBody>
      </p:sp>
    </p:spTree>
    <p:extLst>
      <p:ext uri="{BB962C8B-B14F-4D97-AF65-F5344CB8AC3E}">
        <p14:creationId xmlns:p14="http://schemas.microsoft.com/office/powerpoint/2010/main" xmlns="" val="42875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1856" y="1628800"/>
            <a:ext cx="8490298" cy="5112568"/>
          </a:xfrm>
        </p:spPr>
        <p:txBody>
          <a:bodyPr>
            <a:normAutofit fontScale="92500" lnSpcReduction="1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3000" b="1" dirty="0" smtClean="0"/>
              <a:t>Maladies cardio-vasculaires (MCV)</a:t>
            </a:r>
          </a:p>
          <a:p>
            <a:r>
              <a:rPr lang="fr-FR" sz="3000" dirty="0" smtClean="0"/>
              <a:t>réduction </a:t>
            </a:r>
            <a:r>
              <a:rPr lang="fr-FR" sz="3000" dirty="0"/>
              <a:t>de 25 à 30% de la mortalité </a:t>
            </a:r>
            <a:r>
              <a:rPr lang="fr-FR" sz="3000" b="1" dirty="0" smtClean="0"/>
              <a:t>cardiovasculaire</a:t>
            </a:r>
          </a:p>
          <a:p>
            <a:r>
              <a:rPr lang="fr-FR" sz="3000" dirty="0" smtClean="0"/>
              <a:t>amélioration </a:t>
            </a:r>
            <a:r>
              <a:rPr lang="fr-FR" sz="3000" dirty="0"/>
              <a:t>de l’état </a:t>
            </a:r>
            <a:r>
              <a:rPr lang="fr-FR" sz="3000" dirty="0" smtClean="0"/>
              <a:t>clinique </a:t>
            </a:r>
          </a:p>
          <a:p>
            <a:r>
              <a:rPr lang="fr-FR" sz="3000" dirty="0" smtClean="0"/>
              <a:t>réduction </a:t>
            </a:r>
            <a:r>
              <a:rPr lang="fr-FR" sz="3000" dirty="0"/>
              <a:t>des hospitalisations des patients </a:t>
            </a:r>
            <a:r>
              <a:rPr lang="fr-FR" sz="3000" dirty="0" smtClean="0"/>
              <a:t>insuffisants </a:t>
            </a:r>
            <a:r>
              <a:rPr lang="fr-FR" sz="3000" dirty="0"/>
              <a:t>cardiaques</a:t>
            </a:r>
            <a:r>
              <a:rPr lang="fr-FR" sz="3000" dirty="0" smtClean="0"/>
              <a:t>.</a:t>
            </a:r>
          </a:p>
          <a:p>
            <a:r>
              <a:rPr lang="fr-FR" sz="3000" b="1" dirty="0" smtClean="0"/>
              <a:t> MCV coût </a:t>
            </a:r>
            <a:r>
              <a:rPr lang="fr-FR" sz="3000" b="1" dirty="0"/>
              <a:t>: ~ 17,9 milliards € (2007, CNAMTS) ; tous coûts 28 milliards </a:t>
            </a:r>
            <a:r>
              <a:rPr lang="fr-FR" sz="3000" b="1" dirty="0" smtClean="0"/>
              <a:t>€</a:t>
            </a:r>
          </a:p>
          <a:p>
            <a:r>
              <a:rPr lang="fr-FR" sz="3000" b="1" dirty="0" smtClean="0"/>
              <a:t> </a:t>
            </a:r>
            <a:r>
              <a:rPr lang="fr-FR" sz="3000" b="1" dirty="0"/>
              <a:t>Si pratique APS 3 h par semaine : </a:t>
            </a:r>
            <a:endParaRPr lang="fr-FR" sz="3000" b="1" dirty="0" smtClean="0"/>
          </a:p>
          <a:p>
            <a:pPr marL="0" indent="0">
              <a:buNone/>
            </a:pPr>
            <a:r>
              <a:rPr lang="fr-FR" sz="3000" b="1" dirty="0"/>
              <a:t>	</a:t>
            </a:r>
            <a:r>
              <a:rPr lang="fr-FR" sz="3000" b="1" dirty="0" smtClean="0"/>
              <a:t>réduction </a:t>
            </a:r>
            <a:r>
              <a:rPr lang="fr-FR" sz="3000" b="1" dirty="0"/>
              <a:t>du risque 25 % pour IDM</a:t>
            </a:r>
            <a:r>
              <a:rPr lang="fr-FR" sz="3000" dirty="0"/>
              <a:t/>
            </a:r>
            <a:br>
              <a:rPr lang="fr-FR" sz="3000" dirty="0"/>
            </a:br>
            <a:endParaRPr lang="fr-FR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9455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60" y="1484784"/>
            <a:ext cx="8490298" cy="5112568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3200" b="1" dirty="0" smtClean="0"/>
              <a:t>L’hypertension artérielle (HTA)</a:t>
            </a:r>
            <a:r>
              <a:rPr lang="fr-FR" sz="3200" dirty="0" smtClean="0"/>
              <a:t> </a:t>
            </a:r>
          </a:p>
          <a:p>
            <a:r>
              <a:rPr lang="fr-FR" sz="3200" dirty="0" smtClean="0"/>
              <a:t> 10 à 14 millions de personnes </a:t>
            </a:r>
          </a:p>
          <a:p>
            <a:r>
              <a:rPr lang="fr-FR" sz="3200" b="1" dirty="0" smtClean="0"/>
              <a:t>Hypertension artérielle sévère </a:t>
            </a:r>
          </a:p>
          <a:p>
            <a:r>
              <a:rPr lang="fr-FR" sz="3200" b="1" dirty="0" smtClean="0"/>
              <a:t> 4.2 millions </a:t>
            </a:r>
            <a:r>
              <a:rPr lang="fr-FR" sz="3200" dirty="0" smtClean="0"/>
              <a:t>de personnes  </a:t>
            </a:r>
          </a:p>
          <a:p>
            <a:r>
              <a:rPr lang="fr-FR" sz="3200" b="1" u="sng" dirty="0" smtClean="0"/>
              <a:t>Coût médicaments 2.2 milliards €/an </a:t>
            </a:r>
          </a:p>
          <a:p>
            <a:r>
              <a:rPr lang="fr-FR" sz="3200" b="1" dirty="0" smtClean="0"/>
              <a:t>. </a:t>
            </a:r>
            <a:r>
              <a:rPr lang="fr-FR" sz="3200" b="1" dirty="0"/>
              <a:t>Si pratique APS 3 h par semaine : </a:t>
            </a:r>
            <a:endParaRPr lang="fr-FR" sz="3200" b="1" dirty="0" smtClean="0"/>
          </a:p>
          <a:p>
            <a:pPr marL="0" indent="0">
              <a:buNone/>
            </a:pPr>
            <a:r>
              <a:rPr lang="fr-FR" sz="3200" b="1" dirty="0"/>
              <a:t>	</a:t>
            </a:r>
            <a:r>
              <a:rPr lang="fr-FR" sz="3200" b="1" dirty="0" smtClean="0"/>
              <a:t>réduction de 50% des personnes à traiter 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2403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60" y="1556792"/>
            <a:ext cx="8490298" cy="5040560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2400" b="1" dirty="0" smtClean="0"/>
              <a:t> </a:t>
            </a:r>
            <a:r>
              <a:rPr lang="fr-FR" sz="2800" b="1" dirty="0" smtClean="0"/>
              <a:t>bronchopathie chronique obstructive (BPCO)</a:t>
            </a:r>
          </a:p>
          <a:p>
            <a:r>
              <a:rPr lang="fr-FR" sz="2800" b="1" dirty="0" smtClean="0"/>
              <a:t>Cause principale : le tabagisme</a:t>
            </a:r>
          </a:p>
          <a:p>
            <a:r>
              <a:rPr lang="fr-FR" sz="2800" b="1" dirty="0" smtClean="0"/>
              <a:t>3.5 millions de personnes </a:t>
            </a:r>
            <a:r>
              <a:rPr lang="fr-FR" sz="2800" dirty="0" smtClean="0"/>
              <a:t>6-8% des adultes </a:t>
            </a:r>
          </a:p>
          <a:p>
            <a:r>
              <a:rPr lang="fr-FR" sz="2800" b="1" dirty="0" smtClean="0"/>
              <a:t>100 000 formes sévères  16 000 morts / an  </a:t>
            </a:r>
          </a:p>
          <a:p>
            <a:r>
              <a:rPr lang="fr-FR" sz="2800" dirty="0" smtClean="0"/>
              <a:t>Coût direct : </a:t>
            </a:r>
            <a:r>
              <a:rPr lang="fr-FR" sz="2800" b="1" dirty="0" smtClean="0"/>
              <a:t>3.5 milliards € /an </a:t>
            </a:r>
          </a:p>
          <a:p>
            <a:r>
              <a:rPr lang="fr-FR" sz="2800" b="1" dirty="0" smtClean="0"/>
              <a:t>. </a:t>
            </a:r>
            <a:r>
              <a:rPr lang="fr-FR" sz="2800" b="1" dirty="0"/>
              <a:t>Si pratique APS 3 h par semaine : 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/>
              <a:t>	</a:t>
            </a:r>
            <a:r>
              <a:rPr lang="fr-FR" sz="2800" b="1" dirty="0" smtClean="0"/>
              <a:t>facteur puissant d’arrêt du tabagisme</a:t>
            </a:r>
          </a:p>
          <a:p>
            <a:pPr marL="0" indent="0">
              <a:buNone/>
            </a:pPr>
            <a:r>
              <a:rPr lang="fr-FR" sz="2800" b="1" dirty="0"/>
              <a:t>	</a:t>
            </a:r>
            <a:r>
              <a:rPr lang="fr-FR" sz="2800" b="1" dirty="0" smtClean="0"/>
              <a:t>stabilisation BPCO 1-2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047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8411" y="1484784"/>
            <a:ext cx="8490298" cy="5112568"/>
          </a:xfrm>
        </p:spPr>
        <p:txBody>
          <a:bodyPr>
            <a:normAutofit fontScale="92500" lnSpcReduction="2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3000" b="1" dirty="0" smtClean="0"/>
              <a:t>Obésité </a:t>
            </a:r>
          </a:p>
          <a:p>
            <a:r>
              <a:rPr lang="fr-FR" sz="3000" b="1" dirty="0" smtClean="0"/>
              <a:t>Causes principales : alimentation déséquilibrée et sédentarité  (écrans)</a:t>
            </a:r>
          </a:p>
          <a:p>
            <a:r>
              <a:rPr lang="fr-FR" sz="3000" b="1" dirty="0" smtClean="0"/>
              <a:t>6.9 millions de personnes (2012) 15% des adultes </a:t>
            </a:r>
          </a:p>
          <a:p>
            <a:r>
              <a:rPr lang="fr-FR" sz="3000" b="1" dirty="0" smtClean="0"/>
              <a:t>Coût annuel AM  : 10 milliards € /an </a:t>
            </a:r>
          </a:p>
          <a:p>
            <a:r>
              <a:rPr lang="fr-FR" sz="3000" b="1" dirty="0" smtClean="0"/>
              <a:t>7% des dépenses de santé </a:t>
            </a:r>
          </a:p>
          <a:p>
            <a:r>
              <a:rPr lang="fr-FR" sz="3000" b="1" dirty="0" smtClean="0"/>
              <a:t>. </a:t>
            </a:r>
            <a:r>
              <a:rPr lang="fr-FR" sz="3000" b="1" dirty="0"/>
              <a:t>Si pratique APS 3 h par semaine : </a:t>
            </a:r>
          </a:p>
          <a:p>
            <a:pPr marL="0" indent="0">
              <a:buNone/>
            </a:pPr>
            <a:r>
              <a:rPr lang="fr-FR" sz="3000" b="1" dirty="0" smtClean="0"/>
              <a:t>	 facteur puissant de stabilisation réduction         du poids </a:t>
            </a:r>
          </a:p>
          <a:p>
            <a:pPr marL="0" indent="0">
              <a:buNone/>
            </a:pPr>
            <a:r>
              <a:rPr lang="fr-FR" sz="3000" b="1" dirty="0" smtClean="0"/>
              <a:t>  	 forte diminution des complications liées à l’obésité</a:t>
            </a:r>
            <a:r>
              <a:rPr lang="fr-FR" sz="3000" dirty="0"/>
              <a:t/>
            </a:r>
            <a:br>
              <a:rPr lang="fr-FR" sz="3000" dirty="0"/>
            </a:br>
            <a:endParaRPr lang="fr-FR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446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60" y="1628800"/>
            <a:ext cx="8490298" cy="496855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Diabète (DNID 2)</a:t>
            </a:r>
          </a:p>
          <a:p>
            <a:r>
              <a:rPr lang="fr-FR" sz="2800" b="1" dirty="0" smtClean="0"/>
              <a:t>Causes principales : alimentation déséquilibrée et sédentarité  (écrans)</a:t>
            </a:r>
          </a:p>
          <a:p>
            <a:r>
              <a:rPr lang="fr-FR" sz="2800" b="1" dirty="0" smtClean="0"/>
              <a:t>Coût direct annuel AM  : 12.5 milliards € /an </a:t>
            </a:r>
          </a:p>
          <a:p>
            <a:r>
              <a:rPr lang="fr-FR" sz="2800" b="1" dirty="0" smtClean="0"/>
              <a:t>Coût indirect 5 milliards  coût total 17 milliards </a:t>
            </a:r>
          </a:p>
          <a:p>
            <a:r>
              <a:rPr lang="fr-FR" sz="2800" b="1" dirty="0" smtClean="0"/>
              <a:t>Si </a:t>
            </a:r>
            <a:r>
              <a:rPr lang="fr-FR" sz="2800" b="1" dirty="0"/>
              <a:t>pratique APS 3 h par semaine : 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 smtClean="0"/>
              <a:t>           risques métaboliques diminués de 34 à 50% </a:t>
            </a:r>
          </a:p>
          <a:p>
            <a:pPr marL="0" indent="0">
              <a:buNone/>
            </a:pPr>
            <a:r>
              <a:rPr lang="fr-FR" sz="2800" b="1" dirty="0" smtClean="0"/>
              <a:t>           diminution par 4 des besoins de traitement 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298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84784"/>
            <a:ext cx="8781654" cy="5184577"/>
          </a:xfrm>
        </p:spPr>
        <p:txBody>
          <a:bodyPr>
            <a:normAutofit fontScale="92500"/>
          </a:bodyPr>
          <a:lstStyle/>
          <a:p>
            <a:r>
              <a:rPr lang="fr-FR" sz="3000" b="1" dirty="0" smtClean="0"/>
              <a:t>Ostéoporose 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10% des femmes à 50 ans et 40% à 75 ans (3 millions )</a:t>
            </a:r>
          </a:p>
          <a:p>
            <a:r>
              <a:rPr lang="fr-FR" b="1" dirty="0" smtClean="0"/>
              <a:t>130 000 fractures / an  </a:t>
            </a:r>
          </a:p>
          <a:p>
            <a:r>
              <a:rPr lang="fr-FR" b="1" dirty="0" smtClean="0"/>
              <a:t>(55000 fémur 20 à 30% décès dans l’année )</a:t>
            </a:r>
          </a:p>
          <a:p>
            <a:r>
              <a:rPr lang="fr-FR" b="1" dirty="0" smtClean="0"/>
              <a:t>40 000 poignets et 70 000 vertébrales sur traumatismes peu violents  </a:t>
            </a:r>
          </a:p>
          <a:p>
            <a:r>
              <a:rPr lang="fr-FR" sz="3000" b="1" dirty="0" smtClean="0"/>
              <a:t>Coût annuel </a:t>
            </a:r>
            <a:r>
              <a:rPr lang="fr-FR" b="1" dirty="0" smtClean="0"/>
              <a:t>hospitalisation fracture : 715 millions € /an </a:t>
            </a:r>
          </a:p>
          <a:p>
            <a:r>
              <a:rPr lang="fr-FR" b="1" dirty="0" smtClean="0"/>
              <a:t>1 fracture du col du fémur : 8048 €  </a:t>
            </a:r>
          </a:p>
          <a:p>
            <a:r>
              <a:rPr lang="fr-FR" b="1" dirty="0" smtClean="0"/>
              <a:t>. </a:t>
            </a:r>
            <a:r>
              <a:rPr lang="fr-FR" b="1" dirty="0"/>
              <a:t>Si pratique </a:t>
            </a:r>
            <a:r>
              <a:rPr lang="fr-FR" b="1" dirty="0" smtClean="0"/>
              <a:t>APS adaptée  </a:t>
            </a:r>
            <a:r>
              <a:rPr lang="fr-FR" b="1" dirty="0"/>
              <a:t>3 h par semaine :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       + nutrition +TT préventif + soleil </a:t>
            </a:r>
          </a:p>
          <a:p>
            <a:pPr marL="0" indent="0">
              <a:buNone/>
            </a:pPr>
            <a:r>
              <a:rPr lang="fr-FR" b="1" dirty="0" smtClean="0"/>
              <a:t>           diminution de 50% des fractures liées à l’ostéoporose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4158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60" y="1556792"/>
            <a:ext cx="8490298" cy="5112569"/>
          </a:xfrm>
        </p:spPr>
        <p:txBody>
          <a:bodyPr>
            <a:normAutofit fontScale="925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b="1" dirty="0" smtClean="0"/>
              <a:t>ARTHROSE </a:t>
            </a:r>
          </a:p>
          <a:p>
            <a:r>
              <a:rPr lang="fr-FR" b="1" dirty="0" smtClean="0"/>
              <a:t>Prévalence 17% 9 à 10 millions </a:t>
            </a:r>
          </a:p>
          <a:p>
            <a:r>
              <a:rPr lang="fr-FR" b="1" dirty="0" smtClean="0"/>
              <a:t>4.6 millions d’arthroses symptomatiques </a:t>
            </a:r>
          </a:p>
          <a:p>
            <a:r>
              <a:rPr lang="fr-FR" b="1" dirty="0" smtClean="0"/>
              <a:t>68% des arthrosiques ont plus de 50 ans </a:t>
            </a:r>
          </a:p>
          <a:p>
            <a:r>
              <a:rPr lang="fr-FR" b="1" dirty="0" smtClean="0"/>
              <a:t>50% des plus de 65 ans et 85% des plus de 70 ans</a:t>
            </a:r>
          </a:p>
          <a:p>
            <a:r>
              <a:rPr lang="fr-FR" b="1" dirty="0" smtClean="0"/>
              <a:t>NB obésité : facteur de risque majeur (genou)   </a:t>
            </a:r>
          </a:p>
          <a:p>
            <a:r>
              <a:rPr lang="fr-FR" b="1" dirty="0" smtClean="0"/>
              <a:t>Coût direct &gt; 1.6 milliards € (1.7% des dépenses de l’AM)</a:t>
            </a:r>
          </a:p>
          <a:p>
            <a:r>
              <a:rPr lang="fr-FR" b="1" dirty="0" smtClean="0"/>
              <a:t>½ des dépenses : prise en charge hôpital  </a:t>
            </a:r>
          </a:p>
          <a:p>
            <a:r>
              <a:rPr lang="fr-FR" b="1" dirty="0" smtClean="0"/>
              <a:t>570 millions € :  médicaments    </a:t>
            </a:r>
          </a:p>
          <a:p>
            <a:r>
              <a:rPr lang="fr-FR" b="1" dirty="0" smtClean="0"/>
              <a:t> </a:t>
            </a:r>
            <a:r>
              <a:rPr lang="fr-FR" b="1" dirty="0"/>
              <a:t>Si pratique </a:t>
            </a:r>
            <a:r>
              <a:rPr lang="fr-FR" b="1" dirty="0" smtClean="0"/>
              <a:t>APS adaptée  </a:t>
            </a:r>
            <a:r>
              <a:rPr lang="fr-FR" b="1" dirty="0"/>
              <a:t>3 h par semaine :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  Prévention importante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2241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17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D8A3AC9-4E45-494B-8567-BD64C160CA45}" type="slidenum">
              <a:rPr lang="fr-BE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2</a:t>
            </a:fld>
            <a:endParaRPr lang="fr-BE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6195" name="Titre 1"/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8218488" cy="649288"/>
          </a:xfrm>
        </p:spPr>
        <p:txBody>
          <a:bodyPr/>
          <a:lstStyle/>
          <a:p>
            <a:pPr algn="ctr" eaLnBrk="1" hangingPunct="1"/>
            <a:r>
              <a:rPr lang="fr-FR" sz="4400" b="1" u="sng" dirty="0" smtClean="0"/>
              <a:t>SPORT SANTÉ DÉFINITION </a:t>
            </a:r>
          </a:p>
        </p:txBody>
      </p:sp>
      <p:sp>
        <p:nvSpPr>
          <p:cNvPr id="13619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844675"/>
            <a:ext cx="8362950" cy="4876800"/>
          </a:xfrm>
        </p:spPr>
        <p:txBody>
          <a:bodyPr/>
          <a:lstStyle/>
          <a:p>
            <a:r>
              <a:rPr lang="fr-FR" sz="3600" dirty="0" smtClean="0"/>
              <a:t>Le </a:t>
            </a:r>
            <a:r>
              <a:rPr lang="fr-FR" sz="3600" dirty="0"/>
              <a:t>sport santé :</a:t>
            </a:r>
          </a:p>
          <a:p>
            <a:r>
              <a:rPr lang="fr-FR" sz="3600" dirty="0"/>
              <a:t>« ce sont les conditions 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de </a:t>
            </a:r>
            <a:r>
              <a:rPr lang="fr-FR" sz="3600" dirty="0"/>
              <a:t>pratique d'une discipline sportive 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/>
              <a:t> </a:t>
            </a:r>
            <a:r>
              <a:rPr lang="fr-FR" sz="3600" dirty="0" smtClean="0"/>
              <a:t>aptes </a:t>
            </a:r>
            <a:r>
              <a:rPr lang="fr-FR" sz="3600" dirty="0"/>
              <a:t>à </a:t>
            </a:r>
            <a:r>
              <a:rPr lang="fr-FR" sz="3600" dirty="0" smtClean="0"/>
              <a:t>:</a:t>
            </a:r>
          </a:p>
          <a:p>
            <a:pPr marL="0" indent="0">
              <a:buNone/>
            </a:pPr>
            <a:r>
              <a:rPr lang="fr-FR" sz="3600" dirty="0" smtClean="0"/>
              <a:t>	maintenir </a:t>
            </a:r>
            <a:r>
              <a:rPr lang="fr-FR" sz="3600" dirty="0"/>
              <a:t>ou améliorer la santé 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	dans </a:t>
            </a:r>
            <a:r>
              <a:rPr lang="fr-FR" sz="3600" dirty="0"/>
              <a:t>le cadre de prévention 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	primaire</a:t>
            </a:r>
            <a:r>
              <a:rPr lang="fr-FR" sz="3600" dirty="0"/>
              <a:t>, secondaire ou tertiaire </a:t>
            </a:r>
            <a:r>
              <a:rPr lang="fr-FR" sz="3600" dirty="0" smtClean="0"/>
              <a:t>»</a:t>
            </a:r>
            <a:endParaRPr lang="fr-FR" sz="36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60" y="2060848"/>
            <a:ext cx="8490298" cy="4608513"/>
          </a:xfrm>
        </p:spPr>
        <p:txBody>
          <a:bodyPr>
            <a:normAutofit fontScale="77500" lnSpcReduction="20000"/>
          </a:bodyPr>
          <a:lstStyle/>
          <a:p>
            <a:r>
              <a:rPr lang="fr-FR" sz="3300" b="1" dirty="0" smtClean="0"/>
              <a:t>- SUICIDE</a:t>
            </a:r>
            <a:r>
              <a:rPr lang="fr-FR" sz="3300" dirty="0"/>
              <a:t/>
            </a:r>
            <a:br>
              <a:rPr lang="fr-FR" sz="3300" dirty="0"/>
            </a:br>
            <a:r>
              <a:rPr lang="fr-FR" sz="3300" b="1" dirty="0"/>
              <a:t>. 10 500 morts/an, 220 000/an tentatives suicide (urgences hôpitaux)</a:t>
            </a:r>
            <a:r>
              <a:rPr lang="fr-FR" sz="3300" dirty="0"/>
              <a:t/>
            </a:r>
            <a:br>
              <a:rPr lang="fr-FR" sz="3300" dirty="0"/>
            </a:br>
            <a:r>
              <a:rPr lang="fr-FR" sz="3300" b="1" dirty="0"/>
              <a:t>. APS effet + gestion du stress, anxiété, dépression et isolement (</a:t>
            </a:r>
            <a:r>
              <a:rPr lang="fr-FR" sz="3300" b="1" dirty="0" smtClean="0"/>
              <a:t>lien</a:t>
            </a:r>
            <a:r>
              <a:rPr lang="fr-FR" sz="3300" dirty="0"/>
              <a:t> </a:t>
            </a:r>
            <a:r>
              <a:rPr lang="fr-FR" sz="3300" b="1" dirty="0" smtClean="0"/>
              <a:t>social</a:t>
            </a:r>
            <a:r>
              <a:rPr lang="fr-FR" sz="3300" b="1" dirty="0"/>
              <a:t>). </a:t>
            </a:r>
            <a:endParaRPr lang="fr-FR" sz="3300" b="1" dirty="0" smtClean="0"/>
          </a:p>
          <a:p>
            <a:r>
              <a:rPr lang="fr-FR" sz="3300" b="1" dirty="0" smtClean="0"/>
              <a:t>Mauvaise </a:t>
            </a:r>
            <a:r>
              <a:rPr lang="fr-FR" sz="3300" b="1" dirty="0"/>
              <a:t>forme physique à l’adolescence </a:t>
            </a:r>
            <a:endParaRPr lang="fr-FR" sz="3300" b="1" dirty="0" smtClean="0"/>
          </a:p>
          <a:p>
            <a:pPr marL="0" indent="0">
              <a:buNone/>
            </a:pPr>
            <a:r>
              <a:rPr lang="fr-FR" sz="3300" b="1" dirty="0" smtClean="0"/>
              <a:t>          ~ </a:t>
            </a:r>
            <a:r>
              <a:rPr lang="fr-FR" sz="3300" b="1" dirty="0"/>
              <a:t>x 2 risque </a:t>
            </a:r>
            <a:r>
              <a:rPr lang="fr-FR" sz="3300" b="1" dirty="0" smtClean="0"/>
              <a:t>de</a:t>
            </a:r>
            <a:r>
              <a:rPr lang="fr-FR" sz="3300" dirty="0"/>
              <a:t> </a:t>
            </a:r>
            <a:r>
              <a:rPr lang="fr-FR" sz="3300" b="1" dirty="0" smtClean="0"/>
              <a:t>comportement </a:t>
            </a:r>
            <a:r>
              <a:rPr lang="fr-FR" sz="3300" b="1" dirty="0"/>
              <a:t>suicidaire </a:t>
            </a:r>
            <a:endParaRPr lang="fr-FR" sz="3300" b="1" dirty="0" smtClean="0"/>
          </a:p>
          <a:p>
            <a:pPr marL="0" indent="0">
              <a:buNone/>
            </a:pPr>
            <a:r>
              <a:rPr lang="fr-FR" sz="3300" b="1" dirty="0"/>
              <a:t> </a:t>
            </a:r>
            <a:r>
              <a:rPr lang="fr-FR" sz="3300" b="1" dirty="0" smtClean="0"/>
              <a:t>         (</a:t>
            </a:r>
            <a:r>
              <a:rPr lang="fr-FR" sz="3300" b="1" dirty="0"/>
              <a:t>Suède, sur 1 million)</a:t>
            </a:r>
            <a:r>
              <a:rPr lang="fr-FR" sz="3300" dirty="0"/>
              <a:t/>
            </a:r>
            <a:br>
              <a:rPr lang="fr-FR" sz="3300" dirty="0"/>
            </a:br>
            <a:r>
              <a:rPr lang="fr-FR" sz="3300" b="1" dirty="0" smtClean="0"/>
              <a:t>. Coût direct : </a:t>
            </a:r>
            <a:r>
              <a:rPr lang="fr-FR" sz="3300" b="1" dirty="0"/>
              <a:t>~ 5 milliards €/an : </a:t>
            </a:r>
            <a:endParaRPr lang="fr-FR" sz="3300" b="1" dirty="0" smtClean="0"/>
          </a:p>
          <a:p>
            <a:pPr marL="0" indent="0">
              <a:buNone/>
            </a:pPr>
            <a:r>
              <a:rPr lang="fr-FR" sz="3300" b="1" dirty="0"/>
              <a:t> </a:t>
            </a:r>
            <a:r>
              <a:rPr lang="fr-FR" sz="3300" b="1" dirty="0" smtClean="0"/>
              <a:t>                          prise </a:t>
            </a:r>
            <a:r>
              <a:rPr lang="fr-FR" sz="3300" b="1" dirty="0"/>
              <a:t>en charge suicide et tentatives</a:t>
            </a:r>
            <a:r>
              <a:rPr lang="fr-FR" sz="3300" dirty="0"/>
              <a:t/>
            </a:r>
            <a:br>
              <a:rPr lang="fr-FR" sz="3300" dirty="0"/>
            </a:br>
            <a:r>
              <a:rPr lang="fr-FR" sz="3300" b="1" dirty="0"/>
              <a:t>. Taux prévenu par APS </a:t>
            </a:r>
            <a:endParaRPr lang="fr-FR" sz="3300" b="1" dirty="0" smtClean="0"/>
          </a:p>
          <a:p>
            <a:pPr marL="0" indent="0">
              <a:buNone/>
            </a:pPr>
            <a:r>
              <a:rPr lang="fr-FR" sz="3300" b="1" dirty="0" smtClean="0"/>
              <a:t>pas </a:t>
            </a:r>
            <a:r>
              <a:rPr lang="fr-FR" sz="3300" b="1" dirty="0"/>
              <a:t>objet de consensus </a:t>
            </a:r>
            <a:r>
              <a:rPr lang="fr-FR" sz="3300" b="1" dirty="0" smtClean="0"/>
              <a:t>(?), </a:t>
            </a:r>
            <a:r>
              <a:rPr lang="fr-FR" sz="3300" b="1" dirty="0"/>
              <a:t>½ évoqué</a:t>
            </a:r>
            <a:r>
              <a:rPr lang="fr-FR" sz="3000" dirty="0"/>
              <a:t/>
            </a:r>
            <a:br>
              <a:rPr lang="fr-FR" sz="3000" dirty="0"/>
            </a:br>
            <a:endParaRPr lang="fr-FR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077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ORDONNANCE</a:t>
            </a:r>
            <a:br>
              <a:rPr lang="fr-FR" sz="3600" b="1" dirty="0" smtClean="0"/>
            </a:br>
            <a:r>
              <a:rPr lang="fr-FR" sz="2800" b="1" dirty="0"/>
              <a:t>. Le </a:t>
            </a:r>
            <a:r>
              <a:rPr lang="fr-FR" sz="2800" b="1" dirty="0" smtClean="0"/>
              <a:t>recours </a:t>
            </a:r>
            <a:r>
              <a:rPr lang="fr-FR" sz="2800" b="1" dirty="0"/>
              <a:t>à l’activité physique opéré par la loi de modernisation de notre système de santé </a:t>
            </a:r>
            <a:endParaRPr lang="fr-FR" sz="2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2"/>
          </a:xfrm>
        </p:spPr>
        <p:txBody>
          <a:bodyPr>
            <a:normAutofit fontScale="92500" lnSpcReduction="2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dirty="0"/>
              <a:t>L’article 144 de la loi n°2016-41 du 26 janvier 2016 de modernisation de notre système de santé </a:t>
            </a:r>
            <a:r>
              <a:rPr lang="fr-FR" dirty="0" smtClean="0"/>
              <a:t>à </a:t>
            </a:r>
            <a:r>
              <a:rPr lang="fr-FR" dirty="0"/>
              <a:t>l’article L.1172-1 du code de la santé </a:t>
            </a:r>
            <a:r>
              <a:rPr lang="fr-FR" dirty="0" smtClean="0"/>
              <a:t>publique Consacre  </a:t>
            </a:r>
            <a:r>
              <a:rPr lang="fr-FR" dirty="0"/>
              <a:t>la possibilité 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pour </a:t>
            </a:r>
            <a:r>
              <a:rPr lang="fr-FR" b="1" dirty="0"/>
              <a:t>le médecin traitant </a:t>
            </a:r>
            <a:endParaRPr lang="fr-FR" b="1" dirty="0" smtClean="0"/>
          </a:p>
          <a:p>
            <a:r>
              <a:rPr lang="fr-FR" dirty="0" smtClean="0"/>
              <a:t>aux </a:t>
            </a:r>
            <a:r>
              <a:rPr lang="fr-FR" dirty="0"/>
              <a:t>patients en affection de longue durée (ALD</a:t>
            </a:r>
            <a:r>
              <a:rPr lang="fr-FR" dirty="0" smtClean="0"/>
              <a:t>),</a:t>
            </a:r>
          </a:p>
          <a:p>
            <a:r>
              <a:rPr lang="fr-FR" dirty="0" smtClean="0"/>
              <a:t>Dans le cadre du parcours de soins </a:t>
            </a:r>
          </a:p>
          <a:p>
            <a:r>
              <a:rPr lang="fr-FR" b="1" dirty="0" smtClean="0"/>
              <a:t>De prescrire une activité physique</a:t>
            </a:r>
          </a:p>
          <a:p>
            <a:r>
              <a:rPr lang="fr-FR" b="1" dirty="0" smtClean="0"/>
              <a:t> adaptée</a:t>
            </a:r>
            <a:r>
              <a:rPr lang="fr-FR" dirty="0" smtClean="0"/>
              <a:t> :</a:t>
            </a:r>
          </a:p>
          <a:p>
            <a:pPr lvl="1"/>
            <a:r>
              <a:rPr lang="fr-FR" sz="2600" dirty="0" smtClean="0"/>
              <a:t> </a:t>
            </a:r>
            <a:r>
              <a:rPr lang="fr-FR" sz="2600" dirty="0"/>
              <a:t>à la </a:t>
            </a:r>
            <a:r>
              <a:rPr lang="fr-FR" sz="2600" b="1" dirty="0"/>
              <a:t>gravité de leur pathologie, </a:t>
            </a:r>
            <a:endParaRPr lang="fr-FR" sz="2600" b="1" dirty="0" smtClean="0"/>
          </a:p>
          <a:p>
            <a:pPr lvl="1"/>
            <a:r>
              <a:rPr lang="fr-FR" sz="2600" dirty="0" smtClean="0"/>
              <a:t>à </a:t>
            </a:r>
            <a:r>
              <a:rPr lang="fr-FR" sz="2600" dirty="0"/>
              <a:t>leurs </a:t>
            </a:r>
            <a:r>
              <a:rPr lang="fr-FR" sz="2600" b="1" dirty="0"/>
              <a:t>capacités physiques </a:t>
            </a:r>
            <a:r>
              <a:rPr lang="fr-FR" sz="2600" dirty="0"/>
              <a:t>au sens des capacités </a:t>
            </a:r>
            <a:r>
              <a:rPr lang="fr-FR" sz="2600" b="1" dirty="0"/>
              <a:t>fonctionnelles </a:t>
            </a:r>
            <a:endParaRPr lang="fr-FR" sz="2600" b="1" dirty="0" smtClean="0"/>
          </a:p>
          <a:p>
            <a:pPr lvl="1"/>
            <a:r>
              <a:rPr lang="fr-FR" sz="2600" dirty="0" smtClean="0"/>
              <a:t>(</a:t>
            </a:r>
            <a:r>
              <a:rPr lang="fr-FR" sz="2600" dirty="0"/>
              <a:t>c'est-à-dire locomotrices, sensorielles et cognitives) </a:t>
            </a:r>
            <a:endParaRPr lang="fr-FR" sz="2600" dirty="0" smtClean="0"/>
          </a:p>
          <a:p>
            <a:pPr lvl="1"/>
            <a:r>
              <a:rPr lang="fr-FR" sz="2600" dirty="0" smtClean="0"/>
              <a:t>et </a:t>
            </a:r>
            <a:r>
              <a:rPr lang="fr-FR" sz="2600" dirty="0"/>
              <a:t>au </a:t>
            </a:r>
            <a:r>
              <a:rPr lang="fr-FR" sz="2600" b="1" dirty="0"/>
              <a:t>risque médical </a:t>
            </a:r>
            <a:r>
              <a:rPr lang="fr-FR" sz="2600" dirty="0" smtClean="0"/>
              <a:t>encouru. </a:t>
            </a:r>
            <a:endParaRPr lang="fr-FR" sz="2600" dirty="0"/>
          </a:p>
          <a:p>
            <a:pPr marL="0" indent="0" algn="ctr">
              <a:buNone/>
            </a:pPr>
            <a:endParaRPr lang="fr-FR" sz="1600" b="1" u="sng" dirty="0"/>
          </a:p>
        </p:txBody>
      </p:sp>
    </p:spTree>
    <p:extLst>
      <p:ext uri="{BB962C8B-B14F-4D97-AF65-F5344CB8AC3E}">
        <p14:creationId xmlns:p14="http://schemas.microsoft.com/office/powerpoint/2010/main" xmlns="" val="38616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260648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ORDONNANCE</a:t>
            </a:r>
            <a:br>
              <a:rPr lang="fr-FR" sz="3600" b="1" dirty="0" smtClean="0"/>
            </a:br>
            <a:r>
              <a:rPr lang="fr-FR" sz="2800" b="1" dirty="0"/>
              <a:t>. Le </a:t>
            </a:r>
            <a:r>
              <a:rPr lang="fr-FR" sz="2800" b="1" dirty="0" smtClean="0"/>
              <a:t>recours </a:t>
            </a:r>
            <a:r>
              <a:rPr lang="fr-FR" sz="2800" b="1" dirty="0"/>
              <a:t>à l’activité physique opéré par la loi de modernisation de notre système de santé </a:t>
            </a:r>
            <a:endParaRPr lang="fr-FR" sz="2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448947" cy="4824536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2800" dirty="0" smtClean="0"/>
              <a:t> </a:t>
            </a:r>
            <a:r>
              <a:rPr lang="fr-FR" sz="2800" dirty="0"/>
              <a:t>le décret n° 2016-1990 du 30 décembre 2016 </a:t>
            </a:r>
            <a:r>
              <a:rPr lang="fr-FR" sz="2800" dirty="0" smtClean="0"/>
              <a:t>précise les modalités d’application de la loi, </a:t>
            </a:r>
            <a:r>
              <a:rPr lang="fr-FR" sz="2800" dirty="0"/>
              <a:t>il est </a:t>
            </a:r>
            <a:r>
              <a:rPr lang="fr-FR" sz="2800" dirty="0" smtClean="0"/>
              <a:t>prévu : </a:t>
            </a:r>
          </a:p>
          <a:p>
            <a:r>
              <a:rPr lang="fr-FR" sz="2800" b="1" dirty="0" smtClean="0"/>
              <a:t>d’accroitre </a:t>
            </a:r>
            <a:r>
              <a:rPr lang="fr-FR" sz="2800" b="1" dirty="0"/>
              <a:t>le recours aux activités physiques comme thérapeutique non </a:t>
            </a:r>
            <a:r>
              <a:rPr lang="fr-FR" sz="2800" b="1" dirty="0" smtClean="0"/>
              <a:t>médicamenteuse</a:t>
            </a:r>
          </a:p>
          <a:p>
            <a:r>
              <a:rPr lang="fr-FR" sz="2800" dirty="0" smtClean="0"/>
              <a:t>de </a:t>
            </a:r>
            <a:r>
              <a:rPr lang="fr-FR" sz="2800" b="1" dirty="0"/>
              <a:t>développer la prescription de l’activité physique, qui soit adaptée aux capacités fonctionnelles, aux risques médicaux des patients en ALD, et aux bénéfices attendus, par les médecins traitants. </a:t>
            </a:r>
          </a:p>
          <a:p>
            <a:pPr marL="0" indent="0" algn="ctr">
              <a:buNone/>
            </a:pP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15879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Les nouvelles disposition de la loi</a:t>
            </a:r>
            <a:br>
              <a:rPr lang="fr-FR" sz="3600" b="1" dirty="0" smtClean="0"/>
            </a:br>
            <a:r>
              <a:rPr lang="fr-FR" sz="3600" b="1" dirty="0" smtClean="0"/>
              <a:t>concernant la modernisation de notre système de santé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1776" y="2204864"/>
            <a:ext cx="6683765" cy="4176464"/>
          </a:xfrm>
        </p:spPr>
        <p:txBody>
          <a:bodyPr>
            <a:normAutofit lnSpcReduction="10000"/>
          </a:bodyPr>
          <a:lstStyle/>
          <a:p>
            <a:pPr marL="393700" lvl="1" indent="0">
              <a:buNone/>
            </a:pPr>
            <a:endParaRPr lang="fr-FR" sz="1400" b="1" u="sng" dirty="0"/>
          </a:p>
          <a:p>
            <a:r>
              <a:rPr lang="fr-FR" sz="2800" b="1" u="sng" dirty="0" smtClean="0"/>
              <a:t>L’activité physique</a:t>
            </a:r>
          </a:p>
          <a:p>
            <a:r>
              <a:rPr lang="fr-FR" sz="2800" b="1" u="sng" dirty="0" smtClean="0"/>
              <a:t>constitue un moyen thérapeutique non médicamenteux</a:t>
            </a:r>
          </a:p>
          <a:p>
            <a:r>
              <a:rPr lang="fr-FR" sz="2800" b="1" u="sng" dirty="0" smtClean="0"/>
              <a:t> doit être reconnue et validée scientifiquement </a:t>
            </a:r>
            <a:endParaRPr lang="fr-FR" sz="2800" b="1" u="sng" dirty="0"/>
          </a:p>
          <a:p>
            <a:r>
              <a:rPr lang="fr-FR" sz="2800" b="1" u="sng" dirty="0" smtClean="0"/>
              <a:t> vient  en complément des traitements traditionnels</a:t>
            </a:r>
          </a:p>
          <a:p>
            <a:r>
              <a:rPr lang="fr-FR" sz="2800" b="1" u="sng" dirty="0" smtClean="0"/>
              <a:t>C’est une pratique régulière et encadrée</a:t>
            </a:r>
          </a:p>
          <a:p>
            <a:pPr marL="668337" lvl="2" indent="0">
              <a:buNone/>
            </a:pPr>
            <a:endParaRPr lang="fr-FR" sz="2000" b="1" dirty="0"/>
          </a:p>
          <a:p>
            <a:pPr marL="0" indent="0" algn="ctr">
              <a:buNone/>
            </a:pPr>
            <a:endParaRPr lang="fr-FR" sz="2000" b="1" u="sng" dirty="0"/>
          </a:p>
        </p:txBody>
      </p:sp>
    </p:spTree>
    <p:extLst>
      <p:ext uri="{BB962C8B-B14F-4D97-AF65-F5344CB8AC3E}">
        <p14:creationId xmlns:p14="http://schemas.microsoft.com/office/powerpoint/2010/main" xmlns="" val="32951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Les nouvelles disposition de la loi</a:t>
            </a:r>
            <a:br>
              <a:rPr lang="fr-FR" sz="3600" b="1" dirty="0" smtClean="0"/>
            </a:br>
            <a:r>
              <a:rPr lang="fr-FR" sz="3600" b="1" dirty="0" smtClean="0"/>
              <a:t>concernant la modernisation de notre système de santé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140968"/>
            <a:ext cx="8784976" cy="2952328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2800" b="1" dirty="0" smtClean="0"/>
          </a:p>
          <a:p>
            <a:r>
              <a:rPr lang="fr-FR" sz="2800" b="1" u="sng" dirty="0" smtClean="0"/>
              <a:t>L’activité physique doit être </a:t>
            </a:r>
            <a:endParaRPr lang="fr-FR" sz="2800" b="1" u="sng" dirty="0"/>
          </a:p>
          <a:p>
            <a:pPr lvl="1"/>
            <a:r>
              <a:rPr lang="fr-FR" sz="2800" b="1" u="sng" dirty="0" smtClean="0"/>
              <a:t>Adaptée à la pathologie éventuelle</a:t>
            </a:r>
          </a:p>
          <a:p>
            <a:pPr lvl="1"/>
            <a:r>
              <a:rPr lang="fr-FR" sz="2800" b="1" u="sng" dirty="0" smtClean="0"/>
              <a:t>Adaptée aux capacités physiques du patient</a:t>
            </a:r>
          </a:p>
          <a:p>
            <a:pPr lvl="1"/>
            <a:r>
              <a:rPr lang="fr-FR" sz="2800" b="1" u="sng" dirty="0" smtClean="0"/>
              <a:t>Adaptée aux risques  médicaux du patient</a:t>
            </a:r>
          </a:p>
          <a:p>
            <a:pPr lvl="1"/>
            <a:endParaRPr lang="fr-FR" sz="1400" b="1" u="sng" dirty="0"/>
          </a:p>
          <a:p>
            <a:pPr marL="668337" lvl="2" indent="0">
              <a:buNone/>
            </a:pPr>
            <a:endParaRPr lang="fr-FR" sz="1350" b="1" dirty="0"/>
          </a:p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5002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Les nouvelles disposition de la loi</a:t>
            </a:r>
            <a:br>
              <a:rPr lang="fr-FR" sz="3600" b="1" dirty="0" smtClean="0"/>
            </a:br>
            <a:r>
              <a:rPr lang="fr-FR" sz="3600" b="1" dirty="0" smtClean="0"/>
              <a:t>concernant la modernisation de notre système de santé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1776" y="2276872"/>
            <a:ext cx="6683765" cy="4104456"/>
          </a:xfrm>
        </p:spPr>
        <p:txBody>
          <a:bodyPr>
            <a:normAutofit fontScale="92500" lnSpcReduction="20000"/>
          </a:bodyPr>
          <a:lstStyle/>
          <a:p>
            <a:pPr marL="668337" lvl="2" indent="0">
              <a:buNone/>
            </a:pPr>
            <a:endParaRPr lang="fr-FR" sz="2800" b="1" dirty="0" smtClean="0"/>
          </a:p>
          <a:p>
            <a:r>
              <a:rPr lang="fr-FR" sz="2800" b="1" dirty="0"/>
              <a:t>c’est le médecin traitant qui prescrit </a:t>
            </a:r>
            <a:r>
              <a:rPr lang="fr-FR" sz="2800" dirty="0"/>
              <a:t>une activité physique dans le cadre du parcours de soins des patients atteints d'une affection de longue durée</a:t>
            </a:r>
            <a:r>
              <a:rPr lang="fr-FR" sz="2800" dirty="0" smtClean="0"/>
              <a:t>.</a:t>
            </a:r>
          </a:p>
          <a:p>
            <a:r>
              <a:rPr lang="fr-FR" sz="2800" b="1" dirty="0"/>
              <a:t> le médecin traitant doit utiliser un formulaire spécifique</a:t>
            </a:r>
            <a:r>
              <a:rPr lang="fr-FR" sz="2800" b="1" dirty="0" smtClean="0"/>
              <a:t>.</a:t>
            </a:r>
          </a:p>
          <a:p>
            <a:r>
              <a:rPr lang="fr-FR" sz="2800" b="1" dirty="0" smtClean="0"/>
              <a:t> </a:t>
            </a:r>
            <a:r>
              <a:rPr lang="fr-FR" sz="2800" b="1" dirty="0"/>
              <a:t>Il est à noter que ni la prescription, ni la dispensation d’une activité physique ne font l’objet d’un remboursement par l’assurance maladie. </a:t>
            </a:r>
            <a:endParaRPr lang="fr-FR" sz="2800" dirty="0"/>
          </a:p>
          <a:p>
            <a:pPr marL="0" indent="0">
              <a:buNone/>
            </a:pPr>
            <a:endParaRPr lang="fr-FR" sz="2800" b="1" u="sng" dirty="0"/>
          </a:p>
          <a:p>
            <a:pPr marL="668337" lvl="2" indent="0">
              <a:buNone/>
            </a:pPr>
            <a:endParaRPr lang="fr-FR" sz="1350" b="1" dirty="0"/>
          </a:p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21902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Formulaire spécifique de prescription AP à la disposition des médecins </a:t>
            </a:r>
            <a:r>
              <a:rPr lang="fr-FR" sz="3600" b="1" dirty="0" smtClean="0"/>
              <a:t>traitants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1776" y="1340768"/>
            <a:ext cx="6683765" cy="55172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2900" dirty="0"/>
              <a:t/>
            </a:r>
            <a:br>
              <a:rPr lang="fr-FR" sz="2900" dirty="0"/>
            </a:br>
            <a:r>
              <a:rPr lang="fr-FR" sz="8000" dirty="0"/>
              <a:t>Tampon du Médecin DATE :</a:t>
            </a:r>
            <a:br>
              <a:rPr lang="fr-FR" sz="8000" dirty="0"/>
            </a:br>
            <a:r>
              <a:rPr lang="fr-FR" sz="8000" dirty="0"/>
              <a:t>Nom du patient :</a:t>
            </a:r>
            <a:br>
              <a:rPr lang="fr-FR" sz="8000" dirty="0"/>
            </a:br>
            <a:r>
              <a:rPr lang="fr-FR" sz="8000" dirty="0"/>
              <a:t>Je prescris une activité physique et/ou sportive </a:t>
            </a:r>
            <a:r>
              <a:rPr lang="fr-FR" sz="8000" dirty="0" smtClean="0"/>
              <a:t>adaptée sport santé  CPAM 92</a:t>
            </a:r>
            <a:r>
              <a:rPr lang="fr-FR" sz="8000" dirty="0"/>
              <a:t/>
            </a:r>
            <a:br>
              <a:rPr lang="fr-FR" sz="8000" dirty="0"/>
            </a:br>
            <a:r>
              <a:rPr lang="fr-FR" sz="8000" dirty="0"/>
              <a:t>Pendant …….…………………, à adapter en fonction de l’évolution des aptitudes du patient.</a:t>
            </a:r>
            <a:br>
              <a:rPr lang="fr-FR" sz="8000" dirty="0"/>
            </a:br>
            <a:r>
              <a:rPr lang="fr-FR" sz="8000" dirty="0"/>
              <a:t>Préconisation d’activité et recommandations</a:t>
            </a:r>
            <a:br>
              <a:rPr lang="fr-FR" sz="8000" dirty="0"/>
            </a:br>
            <a:r>
              <a:rPr lang="fr-FR" sz="8000" dirty="0"/>
              <a:t>………………………………………………………….……………………………………………………………….</a:t>
            </a:r>
            <a:br>
              <a:rPr lang="fr-FR" sz="8000" dirty="0"/>
            </a:br>
            <a:r>
              <a:rPr lang="fr-FR" sz="8000" dirty="0"/>
              <a:t>…………………………………………………………………………………………………………………………………………………</a:t>
            </a:r>
            <a:br>
              <a:rPr lang="fr-FR" sz="8000" dirty="0"/>
            </a:br>
            <a:r>
              <a:rPr lang="fr-FR" sz="8000" dirty="0"/>
              <a:t>…………………………………………………………………………………</a:t>
            </a:r>
            <a:br>
              <a:rPr lang="fr-FR" sz="8000" dirty="0"/>
            </a:br>
            <a:r>
              <a:rPr lang="fr-FR" sz="8000" dirty="0"/>
              <a:t>Type d’intervenant(s) appelé(s) à dispenser l’activité physique dans le cadre d’une équipe</a:t>
            </a:r>
            <a:br>
              <a:rPr lang="fr-FR" sz="8000" dirty="0"/>
            </a:br>
            <a:r>
              <a:rPr lang="fr-FR" sz="8000" dirty="0"/>
              <a:t>pluridisciplinaire (en référence à l’Article D. 1172-2 du Code de la santé publique*) :</a:t>
            </a:r>
            <a:br>
              <a:rPr lang="fr-FR" sz="8000" dirty="0"/>
            </a:br>
            <a:r>
              <a:rPr lang="fr-FR" sz="8000" dirty="0"/>
              <a:t>……………………………………………………………………………………………………………………</a:t>
            </a:r>
            <a:br>
              <a:rPr lang="fr-FR" sz="8000" dirty="0"/>
            </a:br>
            <a:r>
              <a:rPr lang="fr-FR" sz="8000" dirty="0"/>
              <a:t>Une consultation médicale d’évaluation est prévue le ……………………………………………...</a:t>
            </a:r>
            <a:br>
              <a:rPr lang="fr-FR" sz="8000" dirty="0"/>
            </a:br>
            <a:r>
              <a:rPr lang="fr-FR" sz="8000" dirty="0"/>
              <a:t>avec votre compte rendu remis par votre intervenant.</a:t>
            </a:r>
            <a:br>
              <a:rPr lang="fr-FR" sz="8000" dirty="0"/>
            </a:br>
            <a:r>
              <a:rPr lang="fr-FR" sz="8000" dirty="0"/>
              <a:t>Document remis au patient </a:t>
            </a:r>
            <a:r>
              <a:rPr lang="fr-FR" sz="8000" dirty="0" smtClean="0"/>
              <a:t>□</a:t>
            </a:r>
            <a:endParaRPr lang="fr-FR" sz="8000" b="1" u="sng" dirty="0"/>
          </a:p>
          <a:p>
            <a:pPr marL="668337" lvl="2" indent="0">
              <a:buNone/>
            </a:pPr>
            <a:endParaRPr lang="fr-FR" sz="6200" b="1" dirty="0"/>
          </a:p>
          <a:p>
            <a:pPr marL="668337" lvl="2" indent="0">
              <a:buNone/>
            </a:pPr>
            <a:endParaRPr lang="fr-FR" sz="620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3271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Les nouvelles disposition de la loi</a:t>
            </a:r>
            <a:br>
              <a:rPr lang="fr-FR" sz="3600" b="1" dirty="0" smtClean="0"/>
            </a:br>
            <a:r>
              <a:rPr lang="fr-FR" sz="3600" b="1" dirty="0" smtClean="0"/>
              <a:t>concernant la modernisation de notre système de santé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1776" y="2276872"/>
            <a:ext cx="6683765" cy="4104456"/>
          </a:xfrm>
        </p:spPr>
        <p:txBody>
          <a:bodyPr>
            <a:normAutofit fontScale="92500" lnSpcReduction="10000"/>
          </a:bodyPr>
          <a:lstStyle/>
          <a:p>
            <a:pPr marL="668337" lvl="2" indent="0">
              <a:buNone/>
            </a:pPr>
            <a:endParaRPr lang="fr-FR" sz="2800" b="1" dirty="0" smtClean="0"/>
          </a:p>
          <a:p>
            <a:r>
              <a:rPr lang="fr-FR" sz="2800" dirty="0"/>
              <a:t>La pratique d’une activité </a:t>
            </a:r>
            <a:r>
              <a:rPr lang="fr-FR" sz="2800" dirty="0" smtClean="0"/>
              <a:t>sportive </a:t>
            </a:r>
            <a:r>
              <a:rPr lang="fr-FR" sz="2800" dirty="0"/>
              <a:t>peut nécessiter la présentation d’un certificat médical attestant de l’absence de contre-indication à la pratique du </a:t>
            </a:r>
            <a:r>
              <a:rPr lang="fr-FR" sz="2800" dirty="0" smtClean="0"/>
              <a:t>sport.  </a:t>
            </a:r>
            <a:endParaRPr lang="fr-FR" sz="2800" dirty="0"/>
          </a:p>
          <a:p>
            <a:r>
              <a:rPr lang="fr-FR" sz="2800" dirty="0" smtClean="0"/>
              <a:t>Selon </a:t>
            </a:r>
            <a:r>
              <a:rPr lang="fr-FR" sz="2800" dirty="0"/>
              <a:t>l’article D.1172-4  du code de la santé publique, « </a:t>
            </a:r>
            <a:r>
              <a:rPr lang="fr-FR" sz="2800" i="1" dirty="0"/>
              <a:t>La prise en charge du patient "est personnalisée et progressive en termes de forme, d'intensité et de durée de l'exercice".</a:t>
            </a:r>
            <a:endParaRPr lang="fr-FR" sz="2800" dirty="0"/>
          </a:p>
          <a:p>
            <a:pPr marL="668337" lvl="2" indent="0">
              <a:buNone/>
            </a:pPr>
            <a:endParaRPr lang="fr-FR" sz="1350" b="1" dirty="0"/>
          </a:p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20431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260648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Libellé du certificat médical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b="1" dirty="0"/>
              <a:t>d’absence de contre indication (CACI)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752528"/>
          </a:xfrm>
        </p:spPr>
        <p:txBody>
          <a:bodyPr>
            <a:normAutofit fontScale="77500" lnSpcReduction="20000"/>
          </a:bodyPr>
          <a:lstStyle/>
          <a:p>
            <a:pPr marL="668337" lvl="2" indent="0">
              <a:buNone/>
            </a:pPr>
            <a:endParaRPr lang="fr-FR" sz="2800" b="1" dirty="0" smtClean="0"/>
          </a:p>
          <a:p>
            <a:r>
              <a:rPr lang="fr-FR" sz="2800" b="1" dirty="0" smtClean="0"/>
              <a:t>Selon </a:t>
            </a:r>
            <a:r>
              <a:rPr lang="fr-FR" sz="2800" b="1" dirty="0"/>
              <a:t>les fédérations sportives </a:t>
            </a:r>
            <a:r>
              <a:rPr lang="fr-FR" sz="2800" b="1" dirty="0" smtClean="0"/>
              <a:t>: libellés différents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réglementaires mais toujours : </a:t>
            </a:r>
            <a:endParaRPr lang="fr-FR" sz="2800" b="1" dirty="0" smtClean="0"/>
          </a:p>
          <a:p>
            <a:r>
              <a:rPr lang="fr-FR" sz="2800" b="1" dirty="0" smtClean="0"/>
              <a:t>identité</a:t>
            </a:r>
            <a:r>
              <a:rPr lang="fr-FR" sz="2800" b="1" dirty="0"/>
              <a:t>, date </a:t>
            </a:r>
            <a:r>
              <a:rPr lang="fr-FR" sz="2800" b="1" dirty="0" smtClean="0"/>
              <a:t>du</a:t>
            </a:r>
            <a:r>
              <a:rPr lang="fr-FR" sz="2800" dirty="0"/>
              <a:t> </a:t>
            </a:r>
            <a:r>
              <a:rPr lang="fr-FR" sz="2800" b="1" dirty="0" smtClean="0"/>
              <a:t>jour</a:t>
            </a:r>
            <a:r>
              <a:rPr lang="fr-FR" sz="2800" b="1" dirty="0"/>
              <a:t>, signature et tampon du médecin sur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demande ou sur licence</a:t>
            </a:r>
            <a:r>
              <a:rPr lang="fr-FR" sz="2800" b="1" dirty="0" smtClean="0"/>
              <a:t>,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</a:t>
            </a:r>
            <a:r>
              <a:rPr lang="fr-FR" sz="2800" b="1" dirty="0"/>
              <a:t>ou sur </a:t>
            </a:r>
            <a:r>
              <a:rPr lang="fr-FR" sz="2800" b="1" dirty="0" smtClean="0"/>
              <a:t>document manuscrit </a:t>
            </a:r>
            <a:r>
              <a:rPr lang="fr-FR" sz="2800" b="1" dirty="0"/>
              <a:t>ou polycopié</a:t>
            </a:r>
            <a:r>
              <a:rPr lang="fr-FR" sz="2800" b="1" dirty="0" smtClean="0"/>
              <a:t>,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 </a:t>
            </a:r>
            <a:r>
              <a:rPr lang="fr-FR" sz="2800" b="1" dirty="0"/>
              <a:t>mentionnant toujours 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    </a:t>
            </a:r>
            <a:r>
              <a:rPr lang="fr-FR" sz="2800" b="1" dirty="0" smtClean="0"/>
              <a:t>NOM</a:t>
            </a:r>
            <a:r>
              <a:rPr lang="fr-FR" sz="2800" b="1" dirty="0"/>
              <a:t>, prénom, date de naissance et spécialité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     </a:t>
            </a:r>
            <a:r>
              <a:rPr lang="fr-FR" sz="2800" b="1" dirty="0" smtClean="0"/>
              <a:t>sportive</a:t>
            </a:r>
            <a:r>
              <a:rPr lang="fr-FR" sz="2800" b="1" dirty="0"/>
              <a:t>, voire catégorie, le cas échéant, 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 avec ou</a:t>
            </a:r>
            <a:r>
              <a:rPr lang="fr-FR" sz="2800" dirty="0"/>
              <a:t> </a:t>
            </a:r>
            <a:r>
              <a:rPr lang="fr-FR" sz="2800" b="1" dirty="0" smtClean="0"/>
              <a:t>sans sur classement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 </a:t>
            </a:r>
            <a:r>
              <a:rPr lang="fr-FR" sz="2800" b="1" dirty="0"/>
              <a:t>«</a:t>
            </a:r>
            <a:r>
              <a:rPr lang="fr-FR" sz="2800" b="1" i="1" dirty="0"/>
              <a:t>certifie avoir examiné ce jour M… né le … et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i="1" dirty="0"/>
              <a:t>n’avoir constaté aucune contre indication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i="1" dirty="0"/>
              <a:t>apparente actuelle à la pratique (en compétition)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i="1" dirty="0"/>
              <a:t>de …». Daté, signé et tampon humide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 </a:t>
            </a:r>
            <a:r>
              <a:rPr lang="fr-FR" sz="2800" b="1" i="1" dirty="0"/>
              <a:t>ATTENTION AU RESPECT DU SECRET MEDICAL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1350" b="1" dirty="0"/>
          </a:p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40835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26064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Libellé du certificat médical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b="1" dirty="0"/>
              <a:t>d’absence de contre indication </a:t>
            </a:r>
            <a:r>
              <a:rPr lang="fr-FR" sz="3600" b="1" dirty="0" smtClean="0"/>
              <a:t>relatif pour les APSA (CACI APSA)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276872"/>
            <a:ext cx="7488832" cy="4104456"/>
          </a:xfrm>
        </p:spPr>
        <p:txBody>
          <a:bodyPr>
            <a:normAutofit fontScale="92500" lnSpcReduction="20000"/>
          </a:bodyPr>
          <a:lstStyle/>
          <a:p>
            <a:pPr marL="668337" lvl="2" indent="0">
              <a:buNone/>
            </a:pPr>
            <a:endParaRPr lang="fr-FR" sz="2800" b="1" dirty="0" smtClean="0"/>
          </a:p>
          <a:p>
            <a:r>
              <a:rPr lang="fr-FR" b="1" dirty="0" smtClean="0"/>
              <a:t>Toujours : identité</a:t>
            </a:r>
            <a:r>
              <a:rPr lang="fr-FR" b="1" dirty="0"/>
              <a:t>, date </a:t>
            </a:r>
            <a:r>
              <a:rPr lang="fr-FR" b="1" dirty="0" smtClean="0"/>
              <a:t>du jour</a:t>
            </a:r>
            <a:r>
              <a:rPr lang="fr-FR" b="1" dirty="0"/>
              <a:t>, signature et tampon du médecin </a:t>
            </a:r>
            <a:endParaRPr lang="fr-FR" b="1" dirty="0" smtClean="0"/>
          </a:p>
          <a:p>
            <a:r>
              <a:rPr lang="fr-FR" b="1" dirty="0" smtClean="0"/>
              <a:t>Toujours mentionner </a:t>
            </a:r>
            <a:r>
              <a:rPr lang="fr-FR" b="1" dirty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r>
              <a:rPr lang="fr-FR" b="1" dirty="0"/>
              <a:t>NOM, prénom, date de naissance </a:t>
            </a:r>
            <a:r>
              <a:rPr lang="fr-FR" b="1" dirty="0" smtClean="0"/>
              <a:t>du patient </a:t>
            </a:r>
          </a:p>
          <a:p>
            <a:r>
              <a:rPr lang="fr-FR" dirty="0" smtClean="0"/>
              <a:t> </a:t>
            </a:r>
            <a:r>
              <a:rPr lang="fr-FR" b="1" dirty="0"/>
              <a:t>«</a:t>
            </a:r>
            <a:r>
              <a:rPr lang="fr-FR" b="1" i="1" dirty="0"/>
              <a:t>certifie avoir examiné ce jour M… né le … et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i="1" dirty="0"/>
              <a:t>n’avoir constaté aucune contre indication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i="1" dirty="0"/>
              <a:t>apparente actuelle à la pratique </a:t>
            </a:r>
            <a:r>
              <a:rPr lang="fr-FR" b="1" i="1" dirty="0" smtClean="0"/>
              <a:t>d’activités physiques et sportives adaptées sport santé CPAM 92.</a:t>
            </a:r>
          </a:p>
          <a:p>
            <a:r>
              <a:rPr lang="fr-FR" b="1" i="1" dirty="0" smtClean="0"/>
              <a:t> </a:t>
            </a:r>
            <a:r>
              <a:rPr lang="fr-FR" b="1" i="1" dirty="0"/>
              <a:t>Daté, signé et tampon </a:t>
            </a:r>
            <a:r>
              <a:rPr lang="fr-FR" b="1" i="1" dirty="0" smtClean="0"/>
              <a:t>humide</a:t>
            </a:r>
          </a:p>
          <a:p>
            <a:r>
              <a:rPr lang="fr-FR" b="1" i="1" dirty="0" smtClean="0"/>
              <a:t>ATTENTION </a:t>
            </a:r>
            <a:r>
              <a:rPr lang="fr-FR" b="1" i="1" dirty="0"/>
              <a:t>AU RESPECT DU SECRET </a:t>
            </a:r>
            <a:r>
              <a:rPr lang="fr-FR" b="1" i="1" dirty="0" smtClean="0"/>
              <a:t>MEDICAL</a:t>
            </a:r>
            <a:endParaRPr lang="fr-FR" b="1" dirty="0"/>
          </a:p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40890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8" y="54868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L’Activité Physique et Sportive Adaptée</a:t>
            </a:r>
            <a:br>
              <a:rPr lang="fr-FR" sz="3600" b="1" dirty="0" smtClean="0"/>
            </a:br>
            <a:r>
              <a:rPr lang="fr-FR" sz="3600" b="1" dirty="0" smtClean="0"/>
              <a:t>APSA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58" y="1772816"/>
            <a:ext cx="8493622" cy="4824536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4000" b="1" u="sng" dirty="0" smtClean="0"/>
              <a:t>Elle est une réponse </a:t>
            </a:r>
          </a:p>
          <a:p>
            <a:r>
              <a:rPr lang="fr-FR" sz="4000" b="1" u="sng" dirty="0" smtClean="0"/>
              <a:t>au fléau sanitaire de la sédentarité</a:t>
            </a:r>
          </a:p>
          <a:p>
            <a:pPr marL="0" indent="0">
              <a:buNone/>
            </a:pPr>
            <a:r>
              <a:rPr lang="fr-FR" sz="4000" b="1" dirty="0" smtClean="0"/>
              <a:t>  </a:t>
            </a:r>
            <a:r>
              <a:rPr lang="fr-FR" sz="4000" b="1" u="sng" dirty="0" smtClean="0"/>
              <a:t> 1 </a:t>
            </a:r>
            <a:r>
              <a:rPr lang="fr-FR" sz="4000" b="1" u="sng" dirty="0" err="1" smtClean="0"/>
              <a:t>ére</a:t>
            </a:r>
            <a:r>
              <a:rPr lang="fr-FR" sz="4000" b="1" u="sng" dirty="0" smtClean="0"/>
              <a:t> cause de mortalité évitable </a:t>
            </a:r>
          </a:p>
          <a:p>
            <a:pPr marL="0" indent="0">
              <a:buNone/>
            </a:pPr>
            <a:r>
              <a:rPr lang="fr-FR" sz="4000" b="1" dirty="0"/>
              <a:t> </a:t>
            </a:r>
            <a:r>
              <a:rPr lang="fr-FR" sz="4000" b="1" dirty="0" smtClean="0"/>
              <a:t>      </a:t>
            </a:r>
            <a:r>
              <a:rPr lang="fr-FR" sz="4000" b="1" u="sng" dirty="0" smtClean="0"/>
              <a:t> selon l’OMS</a:t>
            </a:r>
          </a:p>
          <a:p>
            <a:pPr marL="0" indent="0">
              <a:buNone/>
            </a:pPr>
            <a:r>
              <a:rPr lang="fr-FR" sz="4000" b="1" u="sng" dirty="0"/>
              <a:t>O</a:t>
            </a:r>
            <a:r>
              <a:rPr lang="fr-FR" sz="4000" b="1" u="sng" dirty="0" smtClean="0"/>
              <a:t>rganisation mondiale de la santé </a:t>
            </a:r>
            <a:endParaRPr lang="fr-FR" sz="4000" b="1" dirty="0"/>
          </a:p>
          <a:p>
            <a:pPr marL="668337" lvl="2" indent="0">
              <a:buNone/>
            </a:pPr>
            <a:endParaRPr lang="fr-FR" sz="2800" b="1" dirty="0"/>
          </a:p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36819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088907" cy="4824536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LE PLAN  REGIONAL </a:t>
            </a: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SPORT-SANTE</a:t>
            </a: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LE DISPOSITIF « PRESCRI’FORME</a:t>
            </a:r>
          </a:p>
          <a:p>
            <a:pPr marL="0" indent="0" algn="ctr">
              <a:buNone/>
            </a:pPr>
            <a:endParaRPr lang="fr-FR" sz="32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3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ACTIVITES PHYSIQUES ET SPORTIVES</a:t>
            </a:r>
            <a:br>
              <a:rPr lang="fr-FR" sz="3600" b="1" dirty="0" smtClean="0"/>
            </a:br>
            <a:r>
              <a:rPr lang="fr-FR" sz="3600" b="1" dirty="0" smtClean="0"/>
              <a:t> POUR LA SANTE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088907" cy="5040560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2800" b="1" dirty="0" smtClean="0"/>
              <a:t>Mobiliser l’ensemble des acteurs</a:t>
            </a:r>
          </a:p>
          <a:p>
            <a:pPr marL="0" indent="0">
              <a:buNone/>
            </a:pPr>
            <a:r>
              <a:rPr lang="fr-FR" sz="2800" b="1" dirty="0" smtClean="0"/>
              <a:t> Développer la promotion de l’activité physique pour la santé</a:t>
            </a:r>
          </a:p>
          <a:p>
            <a:pPr marL="0" indent="0">
              <a:buNone/>
            </a:pPr>
            <a:r>
              <a:rPr lang="fr-FR" sz="2800" b="1" dirty="0" smtClean="0"/>
              <a:t>S’appuyer sur les dispositifs locaux  </a:t>
            </a:r>
          </a:p>
          <a:p>
            <a:pPr marL="0" indent="0">
              <a:buNone/>
            </a:pPr>
            <a:r>
              <a:rPr lang="fr-FR" sz="2800" b="1" dirty="0" smtClean="0"/>
              <a:t>contrats locaux de santé</a:t>
            </a:r>
          </a:p>
          <a:p>
            <a:pPr marL="0" indent="0">
              <a:buNone/>
            </a:pPr>
            <a:r>
              <a:rPr lang="fr-FR" sz="2800" b="1" dirty="0" smtClean="0"/>
              <a:t>L’aménagement urbain</a:t>
            </a:r>
          </a:p>
          <a:p>
            <a:pPr marL="0" indent="0">
              <a:buNone/>
            </a:pPr>
            <a:r>
              <a:rPr lang="fr-FR" sz="2800" b="1" dirty="0" smtClean="0"/>
              <a:t>Construction d’environnement favorisant la pratique des APS</a:t>
            </a:r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34386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« PRESCRI’FORME »</a:t>
            </a:r>
            <a:br>
              <a:rPr lang="fr-FR" sz="3600" b="1" dirty="0" smtClean="0"/>
            </a:br>
            <a:r>
              <a:rPr lang="fr-FR" sz="3600" b="1" dirty="0" smtClean="0"/>
              <a:t>les objectifs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8" cy="4032448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2800" b="1" dirty="0"/>
              <a:t>Promouvoir l'activité physique comme facteur de </a:t>
            </a:r>
            <a:r>
              <a:rPr lang="fr-FR" sz="2800" b="1" dirty="0" smtClean="0"/>
              <a:t>santé</a:t>
            </a:r>
          </a:p>
          <a:p>
            <a:pPr marL="0" indent="0">
              <a:buNone/>
            </a:pPr>
            <a:r>
              <a:rPr lang="fr-FR" sz="2800" b="1" dirty="0"/>
              <a:t>Développer la prescription de l'activité physique</a:t>
            </a:r>
            <a:r>
              <a:rPr lang="fr-FR" sz="2800" dirty="0"/>
              <a:t> par les professionnels de </a:t>
            </a:r>
            <a:r>
              <a:rPr lang="fr-FR" sz="2800" dirty="0" smtClean="0"/>
              <a:t>santé</a:t>
            </a:r>
          </a:p>
          <a:p>
            <a:pPr marL="0" indent="0">
              <a:buNone/>
            </a:pPr>
            <a:r>
              <a:rPr lang="fr-FR" sz="2800" b="1" dirty="0"/>
              <a:t>Développer le recours à l'offre médico sportive </a:t>
            </a:r>
            <a:r>
              <a:rPr lang="fr-FR" sz="2800" b="1" dirty="0" smtClean="0"/>
              <a:t>régionale</a:t>
            </a:r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13096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« PRESCRI’FORME »</a:t>
            </a:r>
            <a:br>
              <a:rPr lang="fr-FR" sz="3600" b="1" dirty="0" smtClean="0"/>
            </a:br>
            <a:r>
              <a:rPr lang="fr-FR" sz="3600" b="1" dirty="0" smtClean="0"/>
              <a:t>les engagements du dispositif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2800" b="1" dirty="0"/>
              <a:t>Sensibiliser et accompagner les professionnels de la </a:t>
            </a:r>
            <a:r>
              <a:rPr lang="fr-FR" sz="2800" b="1" dirty="0" smtClean="0"/>
              <a:t>santé et </a:t>
            </a:r>
            <a:r>
              <a:rPr lang="fr-FR" sz="2800" b="1" dirty="0"/>
              <a:t>du sport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dirty="0"/>
              <a:t>Mettre en place un </a:t>
            </a:r>
            <a:r>
              <a:rPr lang="fr-FR" sz="2800" b="1" dirty="0"/>
              <a:t>dispositif de contrôle de qualité et </a:t>
            </a:r>
            <a:r>
              <a:rPr lang="fr-FR" sz="2800" b="1" dirty="0" smtClean="0"/>
              <a:t>d'évaluation</a:t>
            </a:r>
          </a:p>
          <a:p>
            <a:pPr marL="0" indent="0">
              <a:buNone/>
            </a:pPr>
            <a:r>
              <a:rPr lang="fr-FR" sz="2800" dirty="0"/>
              <a:t>Favoriser le </a:t>
            </a:r>
            <a:r>
              <a:rPr lang="fr-FR" sz="2800" b="1" dirty="0"/>
              <a:t>développement de parcours de </a:t>
            </a:r>
            <a:r>
              <a:rPr lang="fr-FR" sz="2800" b="1" dirty="0" smtClean="0"/>
              <a:t>santé</a:t>
            </a:r>
          </a:p>
          <a:p>
            <a:pPr marL="0" indent="0">
              <a:buNone/>
            </a:pPr>
            <a:r>
              <a:rPr lang="fr-FR" sz="2800" b="1" dirty="0"/>
              <a:t>Informer et communiquer </a:t>
            </a:r>
            <a:r>
              <a:rPr lang="fr-FR" sz="2800" dirty="0"/>
              <a:t>en direction des professionnels de santé du mouvement sportif et </a:t>
            </a:r>
            <a:r>
              <a:rPr lang="fr-FR" sz="2800" dirty="0" smtClean="0"/>
              <a:t>des collectivités</a:t>
            </a:r>
          </a:p>
          <a:p>
            <a:pPr marL="0" indent="0">
              <a:buNone/>
            </a:pPr>
            <a:r>
              <a:rPr lang="fr-FR" sz="2800" b="1" dirty="0"/>
              <a:t>Prévenir et accompagner les territoires les plus fragilisés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24769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« PRESCRI’FORME »</a:t>
            </a:r>
            <a:br>
              <a:rPr lang="fr-FR" sz="3600" b="1" dirty="0" smtClean="0"/>
            </a:br>
            <a:r>
              <a:rPr lang="fr-FR" sz="3600" b="1" dirty="0"/>
              <a:t>3 spécificités franciliennes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12568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2800" b="1" dirty="0"/>
              <a:t>Extension des prescripteurs au médecin hospitalier et spécialistes libéraux en lien avec le médecin </a:t>
            </a:r>
            <a:r>
              <a:rPr lang="fr-FR" sz="2800" b="1" dirty="0" smtClean="0"/>
              <a:t>traitant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b="1" dirty="0" smtClean="0"/>
              <a:t>Extension </a:t>
            </a:r>
            <a:r>
              <a:rPr lang="fr-FR" sz="2800" b="1" dirty="0"/>
              <a:t>des prescriptions d'activités physiques à l'obésité et l'hypertension </a:t>
            </a:r>
            <a:r>
              <a:rPr lang="fr-FR" sz="2800" b="1" dirty="0" smtClean="0"/>
              <a:t>artérielle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b="1" dirty="0"/>
              <a:t>Mise en place d'une plate-forme téléphonique d'accompagnement à la prescription pour les médecins </a:t>
            </a:r>
            <a:r>
              <a:rPr lang="fr-FR" sz="2800" b="1" dirty="0" smtClean="0"/>
              <a:t>généralistes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15644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989644" y="910754"/>
            <a:ext cx="1537421" cy="602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Patient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300847" y="66328"/>
            <a:ext cx="4736265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prstClr val="black"/>
                </a:solidFill>
              </a:rPr>
              <a:t>Médecin prescripteur</a:t>
            </a:r>
          </a:p>
          <a:p>
            <a:pPr algn="ctr"/>
            <a:r>
              <a:rPr lang="fr-FR" sz="1600" dirty="0">
                <a:solidFill>
                  <a:prstClr val="black"/>
                </a:solidFill>
              </a:rPr>
              <a:t>Médecin généraliste – Spécialiste</a:t>
            </a:r>
          </a:p>
          <a:p>
            <a:pPr algn="ctr"/>
            <a:r>
              <a:rPr lang="fr-FR" sz="1600" dirty="0">
                <a:solidFill>
                  <a:prstClr val="black"/>
                </a:solidFill>
              </a:rPr>
              <a:t>Ville/Hôpital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1628800"/>
            <a:ext cx="908556" cy="59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Cas 1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3166" y="1512281"/>
            <a:ext cx="865073" cy="600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Cas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34141" y="2576295"/>
            <a:ext cx="1131510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</a:rPr>
              <a:t>Evaluation :</a:t>
            </a:r>
          </a:p>
          <a:p>
            <a:r>
              <a:rPr lang="fr-FR" sz="1400" dirty="0">
                <a:solidFill>
                  <a:prstClr val="black"/>
                </a:solidFill>
              </a:rPr>
              <a:t>-</a:t>
            </a:r>
            <a:r>
              <a:rPr lang="fr-FR" sz="1200" dirty="0">
                <a:solidFill>
                  <a:prstClr val="black"/>
                </a:solidFill>
              </a:rPr>
              <a:t>Médicale</a:t>
            </a:r>
          </a:p>
          <a:p>
            <a:r>
              <a:rPr lang="fr-FR" sz="1200" dirty="0">
                <a:solidFill>
                  <a:prstClr val="black"/>
                </a:solidFill>
              </a:rPr>
              <a:t>-Capacités physiques</a:t>
            </a:r>
          </a:p>
          <a:p>
            <a:r>
              <a:rPr lang="fr-FR" sz="1200" dirty="0">
                <a:solidFill>
                  <a:prstClr val="black"/>
                </a:solidFill>
              </a:rPr>
              <a:t>-Motivation</a:t>
            </a:r>
          </a:p>
          <a:p>
            <a:endParaRPr lang="fr-FR" sz="1200" dirty="0">
              <a:solidFill>
                <a:prstClr val="black"/>
              </a:solidFill>
            </a:endParaRPr>
          </a:p>
          <a:p>
            <a:endParaRPr lang="fr-FR" sz="1200" dirty="0">
              <a:solidFill>
                <a:prstClr val="black"/>
              </a:solidFill>
            </a:endParaRPr>
          </a:p>
          <a:p>
            <a:r>
              <a:rPr lang="fr-FR" sz="1400" dirty="0">
                <a:solidFill>
                  <a:prstClr val="black"/>
                </a:solidFill>
              </a:rPr>
              <a:t>certificat</a:t>
            </a:r>
          </a:p>
          <a:p>
            <a:endParaRPr lang="fr-FR" sz="1400" dirty="0">
              <a:solidFill>
                <a:prstClr val="black"/>
              </a:solidFill>
            </a:endParaRPr>
          </a:p>
          <a:p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04810" y="5152518"/>
            <a:ext cx="119585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prstClr val="black"/>
                </a:solidFill>
              </a:rPr>
              <a:t>Club</a:t>
            </a:r>
            <a:r>
              <a:rPr lang="fr-FR" sz="1400" dirty="0">
                <a:solidFill>
                  <a:prstClr val="black"/>
                </a:solidFill>
              </a:rPr>
              <a:t>  certifié</a:t>
            </a:r>
          </a:p>
          <a:p>
            <a:pPr algn="ctr"/>
            <a:r>
              <a:rPr lang="fr-FR" sz="1400" dirty="0">
                <a:solidFill>
                  <a:prstClr val="black"/>
                </a:solidFill>
              </a:rPr>
              <a:t>Prescri’Forme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156063" y="6021288"/>
            <a:ext cx="1428412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prstClr val="black"/>
                </a:solidFill>
              </a:rPr>
              <a:t>Programme passerelle </a:t>
            </a:r>
            <a:r>
              <a:rPr lang="fr-FR" sz="1400" b="1" i="1" dirty="0">
                <a:solidFill>
                  <a:srgbClr val="0070C0"/>
                </a:solidFill>
              </a:rPr>
              <a:t>Prescri’Forme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943230" y="4460253"/>
            <a:ext cx="2157162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800" dirty="0">
              <a:solidFill>
                <a:prstClr val="black"/>
              </a:solidFill>
            </a:endParaRPr>
          </a:p>
          <a:p>
            <a:r>
              <a:rPr lang="fr-FR" sz="1400" dirty="0">
                <a:solidFill>
                  <a:prstClr val="black"/>
                </a:solidFill>
              </a:rPr>
              <a:t>Evaluation Spécialisée :</a:t>
            </a:r>
          </a:p>
          <a:p>
            <a:r>
              <a:rPr lang="fr-FR" sz="1200" dirty="0">
                <a:solidFill>
                  <a:prstClr val="black"/>
                </a:solidFill>
              </a:rPr>
              <a:t>-Médicale</a:t>
            </a:r>
          </a:p>
          <a:p>
            <a:r>
              <a:rPr lang="fr-FR" sz="1200" dirty="0">
                <a:solidFill>
                  <a:prstClr val="black"/>
                </a:solidFill>
              </a:rPr>
              <a:t>-Capacités physiques</a:t>
            </a:r>
          </a:p>
          <a:p>
            <a:r>
              <a:rPr lang="fr-FR" sz="1200" dirty="0">
                <a:solidFill>
                  <a:prstClr val="black"/>
                </a:solidFill>
              </a:rPr>
              <a:t>-Motivation</a:t>
            </a:r>
          </a:p>
          <a:p>
            <a:endParaRPr lang="fr-FR" sz="800" dirty="0">
              <a:solidFill>
                <a:prstClr val="black"/>
              </a:solidFill>
            </a:endParaRPr>
          </a:p>
          <a:p>
            <a:r>
              <a:rPr lang="fr-FR" sz="1200" dirty="0">
                <a:solidFill>
                  <a:prstClr val="black"/>
                </a:solidFill>
              </a:rPr>
              <a:t>          Certificat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263430" y="3330582"/>
            <a:ext cx="194853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prstClr val="black"/>
                </a:solidFill>
              </a:rPr>
              <a:t>Plateforme téléphonique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248167" y="3937033"/>
            <a:ext cx="196379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  <a:p>
            <a:pPr algn="r"/>
            <a:r>
              <a:rPr lang="fr-FR" sz="1400" dirty="0">
                <a:solidFill>
                  <a:prstClr val="black"/>
                </a:solidFill>
              </a:rPr>
              <a:t>lasantéparlesport.fr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262154" y="2737537"/>
            <a:ext cx="1949806" cy="523220"/>
          </a:xfrm>
          <a:prstGeom prst="rect">
            <a:avLst/>
          </a:prstGeom>
          <a:pattFill prst="pct25">
            <a:fgClr>
              <a:schemeClr val="accent1"/>
            </a:fgClr>
            <a:bgClr>
              <a:prstClr val="white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prstClr val="black"/>
                </a:solidFill>
              </a:rPr>
              <a:t>Outils d’aide à la prescription</a:t>
            </a:r>
          </a:p>
        </p:txBody>
      </p:sp>
      <p:pic>
        <p:nvPicPr>
          <p:cNvPr id="31" name="Image 30" descr="Logo LSPLS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2131" y="4037307"/>
            <a:ext cx="173668" cy="1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832921" y="5134651"/>
            <a:ext cx="1168502" cy="738664"/>
          </a:xfrm>
          <a:prstGeom prst="rect">
            <a:avLst/>
          </a:prstGeom>
          <a:pattFill prst="pct25">
            <a:fgClr>
              <a:schemeClr val="accent1"/>
            </a:fgClr>
            <a:bgClr>
              <a:prstClr val="white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</a:rPr>
              <a:t>Pratique sécurisée</a:t>
            </a:r>
          </a:p>
          <a:p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34" name="Flèche vers le bas 33"/>
          <p:cNvSpPr/>
          <p:nvPr/>
        </p:nvSpPr>
        <p:spPr>
          <a:xfrm>
            <a:off x="1810936" y="2412859"/>
            <a:ext cx="538802" cy="25231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PRESCRIPTION</a:t>
            </a:r>
          </a:p>
        </p:txBody>
      </p:sp>
      <p:pic>
        <p:nvPicPr>
          <p:cNvPr id="35" name="Image 34" descr="BU00591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9782" y="3879855"/>
            <a:ext cx="191549" cy="466661"/>
          </a:xfrm>
          <a:prstGeom prst="rect">
            <a:avLst/>
          </a:prstGeom>
        </p:spPr>
      </p:pic>
      <p:sp>
        <p:nvSpPr>
          <p:cNvPr id="48" name="Flèche vers le bas 47"/>
          <p:cNvSpPr/>
          <p:nvPr/>
        </p:nvSpPr>
        <p:spPr>
          <a:xfrm>
            <a:off x="6883903" y="2132856"/>
            <a:ext cx="538802" cy="15662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ORIENTATION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6137018" y="3717032"/>
            <a:ext cx="1891366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prstClr val="black"/>
                </a:solidFill>
              </a:rPr>
              <a:t>Centre de Référence-Ressources </a:t>
            </a:r>
            <a:r>
              <a:rPr lang="fr-FR" sz="1400" b="1" i="1" dirty="0">
                <a:solidFill>
                  <a:srgbClr val="0070C0"/>
                </a:solidFill>
              </a:rPr>
              <a:t>Prescri’Forme</a:t>
            </a:r>
          </a:p>
        </p:txBody>
      </p:sp>
      <p:pic>
        <p:nvPicPr>
          <p:cNvPr id="52" name="Image 51" descr="BU00591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8161" y="5220960"/>
            <a:ext cx="191549" cy="466661"/>
          </a:xfrm>
          <a:prstGeom prst="rect">
            <a:avLst/>
          </a:prstGeom>
        </p:spPr>
      </p:pic>
      <p:sp>
        <p:nvSpPr>
          <p:cNvPr id="59" name="ZoneTexte 58"/>
          <p:cNvSpPr txBox="1"/>
          <p:nvPr/>
        </p:nvSpPr>
        <p:spPr>
          <a:xfrm>
            <a:off x="8551152" y="197238"/>
            <a:ext cx="615553" cy="65037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fr-FR" sz="1400" dirty="0">
                <a:solidFill>
                  <a:prstClr val="black"/>
                </a:solidFill>
              </a:rPr>
              <a:t>SUIVI</a:t>
            </a:r>
          </a:p>
          <a:p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60" name="Image 59" descr="BU0053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4051" y="284752"/>
            <a:ext cx="273218" cy="540347"/>
          </a:xfrm>
          <a:prstGeom prst="rect">
            <a:avLst/>
          </a:prstGeom>
        </p:spPr>
      </p:pic>
      <p:pic>
        <p:nvPicPr>
          <p:cNvPr id="61" name="Image 60" descr="BU0053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444" y="5870843"/>
            <a:ext cx="273218" cy="540347"/>
          </a:xfrm>
          <a:prstGeom prst="rect">
            <a:avLst/>
          </a:prstGeom>
        </p:spPr>
      </p:pic>
      <p:sp>
        <p:nvSpPr>
          <p:cNvPr id="66" name="Flèche vers la gauche 65"/>
          <p:cNvSpPr/>
          <p:nvPr/>
        </p:nvSpPr>
        <p:spPr>
          <a:xfrm>
            <a:off x="2398758" y="1811887"/>
            <a:ext cx="1040249" cy="20368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7" name="Flèche vers la gauche 66"/>
          <p:cNvSpPr/>
          <p:nvPr/>
        </p:nvSpPr>
        <p:spPr>
          <a:xfrm rot="10800000">
            <a:off x="5921213" y="1720758"/>
            <a:ext cx="701148" cy="15130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532129" y="1720758"/>
            <a:ext cx="230100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prstClr val="black"/>
                </a:solidFill>
              </a:rPr>
              <a:t>Remise du</a:t>
            </a:r>
          </a:p>
          <a:p>
            <a:pPr algn="r"/>
            <a:r>
              <a:rPr lang="fr-FR" sz="1400" dirty="0">
                <a:solidFill>
                  <a:prstClr val="black"/>
                </a:solidFill>
              </a:rPr>
              <a:t>Carnet de suivi  </a:t>
            </a:r>
            <a:r>
              <a:rPr lang="fr-FR" sz="1400" i="1" dirty="0">
                <a:solidFill>
                  <a:srgbClr val="0070C0"/>
                </a:solidFill>
              </a:rPr>
              <a:t>Prescri’Forme </a:t>
            </a:r>
          </a:p>
        </p:txBody>
      </p:sp>
      <p:pic>
        <p:nvPicPr>
          <p:cNvPr id="43" name="Image 42" descr="BU005318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5188" y="1839659"/>
            <a:ext cx="274263" cy="500861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85243" y="1542903"/>
            <a:ext cx="339918" cy="208586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830633" y="5801482"/>
            <a:ext cx="1165074" cy="738664"/>
          </a:xfrm>
          <a:prstGeom prst="rect">
            <a:avLst/>
          </a:prstGeom>
          <a:pattFill prst="pct25">
            <a:fgClr>
              <a:schemeClr val="accent1"/>
            </a:fgClr>
            <a:bgClr>
              <a:prstClr val="white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</a:rPr>
              <a:t>Pratique complémentaire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052124" y="5801482"/>
            <a:ext cx="1014778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prstClr val="black"/>
                </a:solidFill>
              </a:rPr>
              <a:t>Club référencé</a:t>
            </a:r>
          </a:p>
          <a:p>
            <a:pPr algn="ctr"/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138910" y="5792877"/>
            <a:ext cx="929034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prstClr val="black"/>
                </a:solidFill>
              </a:rPr>
              <a:t>Pratique</a:t>
            </a:r>
            <a:r>
              <a:rPr lang="fr-FR" sz="1400" dirty="0">
                <a:solidFill>
                  <a:prstClr val="black"/>
                </a:solidFill>
              </a:rPr>
              <a:t> non encadrée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11945" y="5036294"/>
            <a:ext cx="37374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4739493" y="6330349"/>
            <a:ext cx="118175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>
            <a:off x="4724892" y="5209077"/>
            <a:ext cx="1108238" cy="18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8892479" y="1082923"/>
            <a:ext cx="1" cy="4732337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42" idx="2"/>
          </p:cNvCxnSpPr>
          <p:nvPr/>
        </p:nvCxnSpPr>
        <p:spPr>
          <a:xfrm flipH="1">
            <a:off x="6831527" y="5752915"/>
            <a:ext cx="190284" cy="2974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6932" y="8903"/>
            <a:ext cx="615553" cy="65037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fr-FR" sz="1400" dirty="0">
                <a:solidFill>
                  <a:prstClr val="black"/>
                </a:solidFill>
              </a:rPr>
              <a:t>SUIVI</a:t>
            </a:r>
          </a:p>
          <a:p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46" name="Image 45" descr="BU0053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444" y="51885"/>
            <a:ext cx="273218" cy="540347"/>
          </a:xfrm>
          <a:prstGeom prst="rect">
            <a:avLst/>
          </a:prstGeom>
        </p:spPr>
      </p:pic>
      <p:cxnSp>
        <p:nvCxnSpPr>
          <p:cNvPr id="47" name="Connecteur droit avec flèche 46"/>
          <p:cNvCxnSpPr/>
          <p:nvPr/>
        </p:nvCxnSpPr>
        <p:spPr>
          <a:xfrm flipH="1">
            <a:off x="389421" y="635214"/>
            <a:ext cx="6115" cy="5040525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 50" descr="BU0053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2886" y="6023640"/>
            <a:ext cx="273218" cy="54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87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« PRESCRI’FORME »</a:t>
            </a:r>
            <a:br>
              <a:rPr lang="fr-FR" sz="3600" b="1" dirty="0" smtClean="0"/>
            </a:br>
            <a:r>
              <a:rPr lang="fr-FR" sz="3600" b="1" dirty="0"/>
              <a:t>Les différentes phases de déploiement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34164" cy="5400600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2800" b="1" dirty="0"/>
              <a:t>Agrément de 8 centres de référence-ressources </a:t>
            </a:r>
            <a:r>
              <a:rPr lang="fr-FR" sz="2800" b="1" dirty="0" smtClean="0"/>
              <a:t>« </a:t>
            </a:r>
            <a:r>
              <a:rPr lang="fr-FR" sz="2800" b="1" dirty="0" err="1" smtClean="0"/>
              <a:t>Prescri'Forme</a:t>
            </a:r>
            <a:r>
              <a:rPr lang="fr-FR" sz="2800" b="1" dirty="0" smtClean="0"/>
              <a:t> » </a:t>
            </a:r>
          </a:p>
          <a:p>
            <a:pPr marL="0" indent="0">
              <a:buNone/>
            </a:pPr>
            <a:r>
              <a:rPr lang="fr-FR" sz="2800" dirty="0"/>
              <a:t>Pour le département des Hauts-de-Seine c'est </a:t>
            </a:r>
            <a:r>
              <a:rPr lang="fr-FR" sz="2800" b="1" dirty="0"/>
              <a:t>l'OMEPS</a:t>
            </a:r>
            <a:r>
              <a:rPr lang="fr-FR" sz="2800" dirty="0"/>
              <a:t> </a:t>
            </a:r>
            <a:r>
              <a:rPr lang="fr-FR" sz="2800" b="1" dirty="0"/>
              <a:t>de Nanterre </a:t>
            </a:r>
            <a:r>
              <a:rPr lang="fr-FR" sz="2800" dirty="0"/>
              <a:t>en convention avec la mairie de Nanterre le service de la santé </a:t>
            </a:r>
            <a:r>
              <a:rPr lang="fr-FR" sz="2800" b="1" dirty="0"/>
              <a:t>et son centre médico sportif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fr-FR" sz="2800" b="1" dirty="0" smtClean="0"/>
              <a:t>01 41 37 44 52</a:t>
            </a:r>
          </a:p>
          <a:p>
            <a:pPr marL="0" indent="0">
              <a:buNone/>
            </a:pPr>
            <a:r>
              <a:rPr lang="fr-FR" sz="2400" b="1" dirty="0" smtClean="0"/>
              <a:t>Objectif  en 3 ans agrément </a:t>
            </a:r>
            <a:r>
              <a:rPr lang="fr-FR" sz="2400" b="1" dirty="0"/>
              <a:t>de trois CRR par département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dirty="0"/>
              <a:t>Certification des </a:t>
            </a:r>
            <a:r>
              <a:rPr lang="fr-FR" sz="2800" b="1" dirty="0"/>
              <a:t>clubs et autres structures certifiées </a:t>
            </a:r>
            <a:r>
              <a:rPr lang="fr-FR" sz="2800" dirty="0" err="1" smtClean="0"/>
              <a:t>PrescriForme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b="1" dirty="0"/>
              <a:t>Recensement des clubs référencés</a:t>
            </a:r>
            <a:endParaRPr lang="fr-FR" sz="2800" b="1" dirty="0" smtClean="0"/>
          </a:p>
          <a:p>
            <a:pPr marL="0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3953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« PRESCRI’FORME »</a:t>
            </a:r>
            <a:br>
              <a:rPr lang="fr-FR" sz="3600" b="1" dirty="0" smtClean="0"/>
            </a:br>
            <a:r>
              <a:rPr lang="fr-FR" sz="3600" b="1" dirty="0"/>
              <a:t>Les </a:t>
            </a:r>
            <a:r>
              <a:rPr lang="fr-FR" sz="3600" b="1" dirty="0" smtClean="0"/>
              <a:t>différents </a:t>
            </a:r>
            <a:r>
              <a:rPr lang="fr-FR" sz="3600" b="1" dirty="0"/>
              <a:t>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34164" cy="5400600"/>
          </a:xfrm>
        </p:spPr>
        <p:txBody>
          <a:bodyPr>
            <a:normAutofit lnSpcReduction="10000"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>
              <a:buNone/>
            </a:pPr>
            <a:r>
              <a:rPr lang="fr-FR" sz="2800" b="1" dirty="0"/>
              <a:t>Le carnet de </a:t>
            </a:r>
            <a:r>
              <a:rPr lang="fr-FR" sz="2800" b="1" dirty="0" smtClean="0"/>
              <a:t>suivi « </a:t>
            </a:r>
            <a:r>
              <a:rPr lang="fr-FR" sz="2800" b="1" dirty="0" err="1" smtClean="0"/>
              <a:t>Prescri'Forme</a:t>
            </a:r>
            <a:r>
              <a:rPr lang="fr-FR" sz="2800" b="1" dirty="0" smtClean="0"/>
              <a:t> » </a:t>
            </a:r>
          </a:p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 smtClean="0"/>
              <a:t>Le site « santeparlesport.fr »</a:t>
            </a:r>
          </a:p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r>
              <a:rPr lang="fr-FR" sz="2800" dirty="0"/>
              <a:t>Le </a:t>
            </a:r>
            <a:r>
              <a:rPr lang="fr-FR" sz="2800" b="1" dirty="0"/>
              <a:t>volet médecin </a:t>
            </a:r>
            <a:r>
              <a:rPr lang="fr-FR" sz="2800" dirty="0"/>
              <a:t>du site "</a:t>
            </a:r>
            <a:r>
              <a:rPr lang="fr-FR" sz="2800" dirty="0" smtClean="0"/>
              <a:t>santéparlesport.fr« 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le volet </a:t>
            </a:r>
            <a:r>
              <a:rPr lang="fr-FR" sz="2800" b="1" dirty="0" smtClean="0"/>
              <a:t>communication</a:t>
            </a:r>
          </a:p>
          <a:p>
            <a:pPr marL="0" indent="0">
              <a:buNone/>
            </a:pPr>
            <a:r>
              <a:rPr lang="fr-FR" sz="2800" dirty="0"/>
              <a:t>	-</a:t>
            </a:r>
            <a:r>
              <a:rPr lang="fr-FR" sz="2800" b="1" dirty="0" smtClean="0"/>
              <a:t>Affiche</a:t>
            </a:r>
          </a:p>
          <a:p>
            <a:pPr marL="0" indent="0">
              <a:buNone/>
            </a:pPr>
            <a:r>
              <a:rPr lang="fr-FR" sz="2800" b="1" dirty="0"/>
              <a:t>	-</a:t>
            </a:r>
            <a:r>
              <a:rPr lang="fr-FR" sz="2800" b="1" dirty="0" smtClean="0"/>
              <a:t>Flyer</a:t>
            </a:r>
          </a:p>
          <a:p>
            <a:pPr marL="0" indent="0">
              <a:buNone/>
            </a:pPr>
            <a:r>
              <a:rPr lang="fr-FR" sz="2800" b="1" dirty="0"/>
              <a:t>	</a:t>
            </a:r>
            <a:r>
              <a:rPr lang="fr-FR" sz="2800" b="1" dirty="0" smtClean="0"/>
              <a:t>-</a:t>
            </a:r>
            <a:r>
              <a:rPr lang="fr-FR" sz="2800" b="1" dirty="0" err="1"/>
              <a:t>tryptique</a:t>
            </a:r>
            <a:r>
              <a:rPr lang="fr-FR" sz="2800" b="1" dirty="0"/>
              <a:t> </a:t>
            </a:r>
            <a:r>
              <a:rPr lang="fr-FR" sz="2800" dirty="0"/>
              <a:t>"3 versions "</a:t>
            </a:r>
            <a:r>
              <a:rPr lang="fr-FR" sz="2800" dirty="0" err="1"/>
              <a:t>Prescri'Forme</a:t>
            </a:r>
            <a:r>
              <a:rPr lang="fr-FR" sz="2800" dirty="0"/>
              <a:t>" c'est quoi?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0889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8" y="188640"/>
            <a:ext cx="8229600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b="1" dirty="0"/>
              <a:t>SPORT </a:t>
            </a:r>
            <a:r>
              <a:rPr lang="fr-FR" sz="3600" b="1" dirty="0" smtClean="0"/>
              <a:t>SANTÉ SUR ORDONNANCE</a:t>
            </a:r>
            <a:endParaRPr lang="fr-FR" sz="2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fontScale="25000" lnSpcReduction="2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9600" b="1" dirty="0" smtClean="0"/>
              <a:t>Plan Régional </a:t>
            </a:r>
            <a:r>
              <a:rPr lang="fr-FR" sz="9600" b="1" dirty="0"/>
              <a:t>« Sport, Santé, Bien-être </a:t>
            </a:r>
            <a:r>
              <a:rPr lang="fr-FR" sz="9600" b="1" dirty="0" smtClean="0"/>
              <a:t>»</a:t>
            </a:r>
          </a:p>
          <a:p>
            <a:r>
              <a:rPr lang="fr-FR" sz="9600" b="1" dirty="0" smtClean="0"/>
              <a:t>Mise </a:t>
            </a:r>
            <a:r>
              <a:rPr lang="fr-FR" sz="9600" b="1" dirty="0"/>
              <a:t>en place des réseaux « sport-santé </a:t>
            </a:r>
            <a:r>
              <a:rPr lang="fr-FR" sz="9600" b="1" dirty="0" smtClean="0"/>
              <a:t>». LSPLS</a:t>
            </a:r>
          </a:p>
          <a:p>
            <a:r>
              <a:rPr lang="fr-FR" sz="9600" b="1" dirty="0" smtClean="0"/>
              <a:t>Priorité </a:t>
            </a:r>
            <a:r>
              <a:rPr lang="fr-FR" sz="9600" b="1" dirty="0"/>
              <a:t>du Schéma Régional de Prévention</a:t>
            </a:r>
            <a:r>
              <a:rPr lang="fr-FR" sz="9600" dirty="0" smtClean="0"/>
              <a:t>,</a:t>
            </a:r>
          </a:p>
          <a:p>
            <a:pPr marL="0" indent="0">
              <a:buNone/>
            </a:pPr>
            <a:r>
              <a:rPr lang="fr-FR" sz="9600" dirty="0" smtClean="0"/>
              <a:t>    </a:t>
            </a:r>
            <a:r>
              <a:rPr lang="fr-FR" sz="9600" b="1" dirty="0"/>
              <a:t>élément du Projet Régional de Santé</a:t>
            </a:r>
            <a:r>
              <a:rPr lang="fr-FR" sz="9600" dirty="0"/>
              <a:t>. </a:t>
            </a:r>
            <a:endParaRPr lang="fr-FR" sz="9600" dirty="0" smtClean="0"/>
          </a:p>
          <a:p>
            <a:r>
              <a:rPr lang="fr-FR" sz="9600" dirty="0" smtClean="0"/>
              <a:t>De </a:t>
            </a:r>
            <a:r>
              <a:rPr lang="fr-FR" sz="9600" dirty="0"/>
              <a:t>nombreuses </a:t>
            </a:r>
            <a:r>
              <a:rPr lang="fr-FR" sz="9600" dirty="0" smtClean="0"/>
              <a:t>collectivités développent </a:t>
            </a:r>
            <a:r>
              <a:rPr lang="fr-FR" sz="9600" b="1" dirty="0"/>
              <a:t>des projets locaux de type « sport sur ordonnance </a:t>
            </a:r>
            <a:r>
              <a:rPr lang="fr-FR" sz="9600" b="1" dirty="0" smtClean="0"/>
              <a:t>»</a:t>
            </a:r>
          </a:p>
          <a:p>
            <a:pPr marL="0" indent="0">
              <a:buNone/>
            </a:pPr>
            <a:r>
              <a:rPr lang="fr-FR" sz="9600" b="1" dirty="0"/>
              <a:t> </a:t>
            </a:r>
            <a:r>
              <a:rPr lang="fr-FR" sz="9600" b="1" dirty="0" smtClean="0"/>
              <a:t>  </a:t>
            </a:r>
            <a:r>
              <a:rPr lang="fr-FR" sz="9600" dirty="0" smtClean="0"/>
              <a:t> articulés avec </a:t>
            </a:r>
            <a:r>
              <a:rPr lang="fr-FR" sz="9600" b="1" dirty="0"/>
              <a:t>les contrats locaux de santé</a:t>
            </a:r>
            <a:r>
              <a:rPr lang="fr-FR" sz="9600" dirty="0"/>
              <a:t>. </a:t>
            </a:r>
            <a:endParaRPr lang="fr-FR" sz="9600" dirty="0" smtClean="0"/>
          </a:p>
          <a:p>
            <a:r>
              <a:rPr lang="fr-FR" sz="9600" b="1" dirty="0" smtClean="0"/>
              <a:t>Nombreux réseaux </a:t>
            </a:r>
            <a:r>
              <a:rPr lang="fr-FR" sz="9600" b="1" dirty="0"/>
              <a:t>de santé et </a:t>
            </a:r>
            <a:r>
              <a:rPr lang="fr-FR" sz="9600" b="1" dirty="0" smtClean="0"/>
              <a:t>plateformes </a:t>
            </a:r>
            <a:r>
              <a:rPr lang="fr-FR" sz="9600" b="1" dirty="0"/>
              <a:t>« sport-santé » </a:t>
            </a:r>
            <a:r>
              <a:rPr lang="fr-FR" sz="9600" dirty="0"/>
              <a:t>qui proposent un cycle éducatif en activité physique adaptée (APA) pour aider les personnes les plus fragilisées à combler un déficit de ressources physiques, psychologiques et sociales avant d’être orientées vers une pratique dans des dispositifs de droit commun. </a:t>
            </a:r>
            <a:endParaRPr lang="fr-FR" sz="9600" dirty="0" smtClean="0"/>
          </a:p>
          <a:p>
            <a:r>
              <a:rPr lang="fr-FR" sz="9600" b="1" dirty="0" smtClean="0"/>
              <a:t>établissements </a:t>
            </a:r>
            <a:r>
              <a:rPr lang="fr-FR" sz="9600" b="1" dirty="0"/>
              <a:t>pour personnes âgées dépendantes </a:t>
            </a:r>
            <a:r>
              <a:rPr lang="fr-FR" sz="9600" dirty="0"/>
              <a:t>(EHPAD) et établissements et </a:t>
            </a:r>
            <a:r>
              <a:rPr lang="fr-FR" sz="9600" dirty="0" smtClean="0"/>
              <a:t>services proposent une APSA</a:t>
            </a:r>
            <a:endParaRPr lang="fr-FR" sz="9600" b="1" dirty="0"/>
          </a:p>
          <a:p>
            <a:pPr marL="0" indent="0" algn="ctr">
              <a:buNone/>
            </a:pPr>
            <a:endParaRPr lang="fr-FR" sz="8000" b="1" u="sng" dirty="0"/>
          </a:p>
        </p:txBody>
      </p:sp>
    </p:spTree>
    <p:extLst>
      <p:ext uri="{BB962C8B-B14F-4D97-AF65-F5344CB8AC3E}">
        <p14:creationId xmlns:p14="http://schemas.microsoft.com/office/powerpoint/2010/main" xmlns="" val="36229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088907" cy="4824536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/>
          </a:p>
          <a:p>
            <a:pPr marL="0" indent="0" algn="ctr">
              <a:buNone/>
            </a:pPr>
            <a:r>
              <a:rPr lang="fr-FR" sz="4400" b="1" dirty="0" smtClean="0"/>
              <a:t>LES FORMATIONS </a:t>
            </a:r>
          </a:p>
          <a:p>
            <a:pPr marL="0" indent="0" algn="ctr">
              <a:buNone/>
            </a:pPr>
            <a:r>
              <a:rPr lang="fr-FR" sz="4400" b="1" dirty="0" smtClean="0"/>
              <a:t>SPORT-SANTE</a:t>
            </a:r>
          </a:p>
          <a:p>
            <a:pPr marL="0" indent="0" algn="ctr">
              <a:buNone/>
            </a:pPr>
            <a:r>
              <a:rPr lang="fr-FR" sz="4400" b="1" dirty="0" smtClean="0"/>
              <a:t>des </a:t>
            </a:r>
          </a:p>
          <a:p>
            <a:pPr marL="0" indent="0" algn="ctr">
              <a:buNone/>
            </a:pPr>
            <a:r>
              <a:rPr lang="fr-FR" sz="4400" b="1" dirty="0" smtClean="0"/>
              <a:t>EDUCATEURS SPORTIFS</a:t>
            </a:r>
          </a:p>
          <a:p>
            <a:pPr marL="0" indent="0" algn="ctr">
              <a:buNone/>
            </a:pPr>
            <a:r>
              <a:rPr lang="fr-FR" sz="4400" b="1" dirty="0" smtClean="0"/>
              <a:t>E3S</a:t>
            </a:r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18515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5841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physique, un déterminant reconnu pour l’amélioration de la santé </a:t>
            </a:r>
            <a:endParaRPr lang="fr-FR" sz="2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59" y="1988840"/>
            <a:ext cx="8565629" cy="4464496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pPr algn="ctr"/>
            <a:r>
              <a:rPr lang="fr-FR" sz="3200" b="1" dirty="0"/>
              <a:t>L’activité physique est un déterminant de santé en soi </a:t>
            </a:r>
            <a:endParaRPr lang="fr-FR" sz="3200" b="1" dirty="0" smtClean="0"/>
          </a:p>
          <a:p>
            <a:pPr marL="0" indent="0">
              <a:buNone/>
            </a:pPr>
            <a:r>
              <a:rPr lang="fr-FR" sz="2400" b="1" dirty="0" smtClean="0"/>
              <a:t>En attestent </a:t>
            </a:r>
          </a:p>
          <a:p>
            <a:r>
              <a:rPr lang="fr-FR" sz="3200" dirty="0" smtClean="0"/>
              <a:t>Les recommandations </a:t>
            </a:r>
            <a:r>
              <a:rPr lang="fr-FR" sz="3200" dirty="0"/>
              <a:t>de l’Organisation mondiale de la santé </a:t>
            </a:r>
            <a:endParaRPr lang="fr-FR" sz="3200" dirty="0" smtClean="0"/>
          </a:p>
          <a:p>
            <a:r>
              <a:rPr lang="fr-FR" sz="3200" dirty="0" smtClean="0"/>
              <a:t>les </a:t>
            </a:r>
            <a:r>
              <a:rPr lang="fr-FR" sz="3200" dirty="0"/>
              <a:t>différentes expertises </a:t>
            </a:r>
            <a:r>
              <a:rPr lang="fr-FR" sz="3200" dirty="0" smtClean="0"/>
              <a:t>menées</a:t>
            </a:r>
            <a:endParaRPr lang="fr-FR" sz="3200" b="1" dirty="0"/>
          </a:p>
          <a:p>
            <a:pPr marL="668337" lvl="2" indent="0">
              <a:buNone/>
            </a:pPr>
            <a:endParaRPr lang="fr-FR" sz="320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39885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924944"/>
            <a:ext cx="8280920" cy="3096344"/>
          </a:xfrm>
        </p:spPr>
        <p:txBody>
          <a:bodyPr>
            <a:normAutofit fontScale="92500"/>
          </a:bodyPr>
          <a:lstStyle/>
          <a:p>
            <a:r>
              <a:rPr lang="fr-FR" sz="3200" b="1" dirty="0" smtClean="0"/>
              <a:t>-1-les formations universitaires </a:t>
            </a:r>
          </a:p>
          <a:p>
            <a:r>
              <a:rPr lang="fr-FR" sz="2800" dirty="0" smtClean="0"/>
              <a:t>dispensées </a:t>
            </a:r>
            <a:r>
              <a:rPr lang="fr-FR" sz="2800" dirty="0"/>
              <a:t>par les UFR-STAPS</a:t>
            </a:r>
          </a:p>
          <a:p>
            <a:r>
              <a:rPr lang="fr-FR" sz="2800" dirty="0"/>
              <a:t>	débouchant sur 2 diplômes d’État STAPS </a:t>
            </a:r>
            <a:r>
              <a:rPr lang="fr-FR" sz="2800" dirty="0" err="1"/>
              <a:t>APAs</a:t>
            </a:r>
            <a:endParaRPr lang="fr-FR" sz="2800" dirty="0"/>
          </a:p>
          <a:p>
            <a:r>
              <a:rPr lang="fr-FR" sz="2800" dirty="0"/>
              <a:t>			</a:t>
            </a:r>
            <a:r>
              <a:rPr lang="fr-FR" sz="2800" b="1" dirty="0"/>
              <a:t>-niveau licence </a:t>
            </a:r>
          </a:p>
          <a:p>
            <a:r>
              <a:rPr lang="fr-FR" sz="2800" b="1" dirty="0"/>
              <a:t>			-niveau </a:t>
            </a:r>
            <a:r>
              <a:rPr lang="fr-FR" sz="2800" b="1" dirty="0" smtClean="0"/>
              <a:t>Master</a:t>
            </a:r>
          </a:p>
          <a:p>
            <a:r>
              <a:rPr lang="fr-FR" sz="2800" b="1" dirty="0" smtClean="0"/>
              <a:t>Comme l’UFR STAPS de la faculté POLD Paris X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xmlns="" val="9442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74441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-1-les formations universitaires </a:t>
            </a:r>
          </a:p>
          <a:p>
            <a:r>
              <a:rPr lang="fr-FR" sz="2800" dirty="0" smtClean="0"/>
              <a:t>dispensées </a:t>
            </a:r>
            <a:r>
              <a:rPr lang="fr-FR" sz="2800" dirty="0"/>
              <a:t>par </a:t>
            </a:r>
            <a:r>
              <a:rPr lang="fr-FR" sz="2800" dirty="0" smtClean="0"/>
              <a:t>les facultés de médecine  des  Universités</a:t>
            </a:r>
          </a:p>
          <a:p>
            <a:pPr lvl="1"/>
            <a:r>
              <a:rPr lang="fr-FR" dirty="0" smtClean="0"/>
              <a:t>Comme Bobigny Paris XIII</a:t>
            </a:r>
            <a:endParaRPr lang="fr-FR" dirty="0"/>
          </a:p>
          <a:p>
            <a:r>
              <a:rPr lang="fr-FR" sz="2800" dirty="0"/>
              <a:t>	débouchant sur </a:t>
            </a:r>
            <a:r>
              <a:rPr lang="fr-FR" sz="2800" dirty="0" smtClean="0"/>
              <a:t>Diplômes universitaires  DU</a:t>
            </a:r>
            <a:endParaRPr lang="fr-FR" sz="2800" dirty="0"/>
          </a:p>
          <a:p>
            <a:r>
              <a:rPr lang="fr-FR" sz="2800" dirty="0"/>
              <a:t>	</a:t>
            </a:r>
            <a:r>
              <a:rPr lang="fr-FR" sz="2800" dirty="0" smtClean="0"/>
              <a:t>de sport santé</a:t>
            </a:r>
            <a:r>
              <a:rPr lang="fr-FR" sz="2800" dirty="0"/>
              <a:t>		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xmlns="" val="418467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744416"/>
          </a:xfrm>
        </p:spPr>
        <p:txBody>
          <a:bodyPr>
            <a:normAutofit fontScale="85000" lnSpcReduction="10000"/>
          </a:bodyPr>
          <a:lstStyle/>
          <a:p>
            <a:r>
              <a:rPr lang="fr-FR" sz="3200" b="1" dirty="0" smtClean="0"/>
              <a:t>-1-les formations de fondations ou  d’associations </a:t>
            </a:r>
          </a:p>
          <a:p>
            <a:pPr lvl="1"/>
            <a:r>
              <a:rPr lang="fr-FR" sz="3000" b="1" dirty="0" smtClean="0"/>
              <a:t>De patients</a:t>
            </a:r>
          </a:p>
          <a:p>
            <a:pPr lvl="1"/>
            <a:r>
              <a:rPr lang="fr-FR" sz="3000" b="1" dirty="0" smtClean="0"/>
              <a:t>Ou savantes concernant une maladie </a:t>
            </a:r>
          </a:p>
          <a:p>
            <a:r>
              <a:rPr lang="fr-FR" sz="3200" b="1" dirty="0" smtClean="0"/>
              <a:t>Comme </a:t>
            </a:r>
          </a:p>
          <a:p>
            <a:pPr lvl="1"/>
            <a:r>
              <a:rPr lang="fr-FR" sz="3000" b="1" dirty="0" smtClean="0"/>
              <a:t>la ligue contre le cancer </a:t>
            </a:r>
          </a:p>
          <a:p>
            <a:pPr lvl="1"/>
            <a:r>
              <a:rPr lang="fr-FR" sz="3000" b="1" dirty="0" smtClean="0"/>
              <a:t>La CAMI</a:t>
            </a:r>
          </a:p>
          <a:p>
            <a:pPr lvl="1"/>
            <a:r>
              <a:rPr lang="fr-FR" sz="3000" b="1" dirty="0" smtClean="0"/>
              <a:t>L’association des jeunes diabétiques (AJD)</a:t>
            </a:r>
          </a:p>
          <a:p>
            <a:pPr lvl="1"/>
            <a:r>
              <a:rPr lang="fr-FR" sz="3000" b="1" dirty="0" smtClean="0"/>
              <a:t>Réseau diabète 92</a:t>
            </a:r>
          </a:p>
          <a:p>
            <a:pPr lvl="1"/>
            <a:endParaRPr lang="fr-FR" sz="3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379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420888"/>
            <a:ext cx="8892480" cy="316835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-2- </a:t>
            </a:r>
            <a:r>
              <a:rPr lang="fr-FR" sz="2800" b="1" dirty="0"/>
              <a:t>formations </a:t>
            </a:r>
            <a:r>
              <a:rPr lang="fr-FR" sz="2800" b="1" dirty="0" smtClean="0"/>
              <a:t>du  </a:t>
            </a:r>
            <a:r>
              <a:rPr lang="fr-FR" sz="2800" b="1" dirty="0"/>
              <a:t>mouvement sportif</a:t>
            </a:r>
          </a:p>
          <a:p>
            <a:r>
              <a:rPr lang="fr-FR" sz="2800" dirty="0"/>
              <a:t>	-</a:t>
            </a:r>
            <a:r>
              <a:rPr lang="fr-FR" sz="2800" dirty="0" smtClean="0"/>
              <a:t>2-1-les formations fédérales </a:t>
            </a:r>
            <a:endParaRPr lang="fr-FR" sz="2000" dirty="0"/>
          </a:p>
          <a:p>
            <a:r>
              <a:rPr lang="fr-FR" sz="2800" dirty="0"/>
              <a:t>	-</a:t>
            </a:r>
            <a:r>
              <a:rPr lang="fr-FR" sz="2800" dirty="0" smtClean="0"/>
              <a:t>2-2-généralement </a:t>
            </a:r>
            <a:r>
              <a:rPr lang="fr-FR" sz="2800" dirty="0"/>
              <a:t>les formations proposées par les fédérations sportives </a:t>
            </a:r>
            <a:r>
              <a:rPr lang="fr-FR" sz="2800" dirty="0" smtClean="0"/>
              <a:t>sont</a:t>
            </a:r>
          </a:p>
          <a:p>
            <a:r>
              <a:rPr lang="fr-FR" sz="2800" dirty="0" smtClean="0"/>
              <a:t> </a:t>
            </a:r>
            <a:r>
              <a:rPr lang="fr-FR" sz="2800" b="1" dirty="0"/>
              <a:t>spécifiques de la discipline </a:t>
            </a:r>
            <a:r>
              <a:rPr lang="fr-FR" sz="2800" dirty="0"/>
              <a:t>dont la fédération est en charge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1880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16832"/>
            <a:ext cx="8352927" cy="4383235"/>
          </a:xfrm>
        </p:spPr>
        <p:txBody>
          <a:bodyPr>
            <a:normAutofit/>
          </a:bodyPr>
          <a:lstStyle/>
          <a:p>
            <a:r>
              <a:rPr lang="fr-FR" sz="2800" b="1" dirty="0"/>
              <a:t>-2- formations du  mouvement </a:t>
            </a:r>
            <a:r>
              <a:rPr lang="fr-FR" sz="2800" b="1" dirty="0" smtClean="0"/>
              <a:t>sportif (suite)</a:t>
            </a:r>
            <a:endParaRPr lang="fr-FR" sz="2800" b="1" dirty="0"/>
          </a:p>
          <a:p>
            <a:r>
              <a:rPr lang="fr-FR" sz="2800" dirty="0" smtClean="0"/>
              <a:t>-2- 3- concernant </a:t>
            </a:r>
            <a:r>
              <a:rPr lang="fr-FR" sz="2800" dirty="0"/>
              <a:t>la FFCO, </a:t>
            </a:r>
            <a:endParaRPr lang="fr-FR" sz="2800" dirty="0" smtClean="0"/>
          </a:p>
          <a:p>
            <a:r>
              <a:rPr lang="fr-FR" sz="2800" dirty="0" smtClean="0"/>
              <a:t>cette </a:t>
            </a:r>
            <a:r>
              <a:rPr lang="fr-FR" sz="2800" dirty="0"/>
              <a:t>fédération représente les clubs omnisports. </a:t>
            </a:r>
            <a:endParaRPr lang="fr-FR" sz="2800" dirty="0" smtClean="0"/>
          </a:p>
          <a:p>
            <a:r>
              <a:rPr lang="fr-FR" sz="2800" dirty="0" smtClean="0"/>
              <a:t>La </a:t>
            </a:r>
            <a:r>
              <a:rPr lang="fr-FR" sz="2800" dirty="0"/>
              <a:t>formation proposée par cette fédération est transversale à l’ensemble des sports. Cette formation est généraliste et non spécifique d’un sport.</a:t>
            </a:r>
            <a:endParaRPr lang="fr-FR" sz="2000" dirty="0"/>
          </a:p>
          <a:p>
            <a:r>
              <a:rPr lang="fr-FR" sz="2800" dirty="0"/>
              <a:t>Cette formation a reçu l’agrément du CNOSF.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6455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16832"/>
            <a:ext cx="8964488" cy="4383235"/>
          </a:xfrm>
        </p:spPr>
        <p:txBody>
          <a:bodyPr>
            <a:normAutofit/>
          </a:bodyPr>
          <a:lstStyle/>
          <a:p>
            <a:r>
              <a:rPr lang="fr-FR" sz="2800" b="1" dirty="0"/>
              <a:t>-2- formations du  mouvement </a:t>
            </a:r>
            <a:r>
              <a:rPr lang="fr-FR" sz="2800" b="1" dirty="0" smtClean="0"/>
              <a:t>sportif (suite)</a:t>
            </a:r>
            <a:endParaRPr lang="fr-FR" sz="2800" b="1" dirty="0"/>
          </a:p>
          <a:p>
            <a:r>
              <a:rPr lang="fr-FR" sz="2800" dirty="0" smtClean="0"/>
              <a:t>-2- 4- formations proposées par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les comités régionaux Olympiques et sportifs </a:t>
            </a:r>
          </a:p>
          <a:p>
            <a:r>
              <a:rPr lang="fr-FR" sz="2800" dirty="0" smtClean="0"/>
              <a:t>En Ile de France le CROSIF formation généraliste </a:t>
            </a:r>
          </a:p>
          <a:p>
            <a:r>
              <a:rPr lang="fr-FR" sz="2800" dirty="0" smtClean="0"/>
              <a:t>cette </a:t>
            </a:r>
            <a:r>
              <a:rPr lang="fr-FR" sz="2800" dirty="0"/>
              <a:t>formation </a:t>
            </a:r>
            <a:r>
              <a:rPr lang="fr-FR" sz="2800" dirty="0" smtClean="0"/>
              <a:t>est </a:t>
            </a:r>
            <a:r>
              <a:rPr lang="fr-FR" sz="2800" dirty="0"/>
              <a:t>généraliste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non spécifique d’un sport.</a:t>
            </a:r>
            <a:endParaRPr lang="fr-FR" sz="2000" dirty="0"/>
          </a:p>
          <a:p>
            <a:r>
              <a:rPr lang="fr-FR" sz="2800" dirty="0"/>
              <a:t>Cette formation a reçu l’agrément </a:t>
            </a:r>
            <a:r>
              <a:rPr lang="fr-FR" sz="2800" dirty="0" smtClean="0"/>
              <a:t>de la DRDJSCS</a:t>
            </a:r>
          </a:p>
          <a:p>
            <a:r>
              <a:rPr lang="fr-FR" sz="2800" dirty="0" smtClean="0"/>
              <a:t>Elle est à 2 niveaux : 1</a:t>
            </a:r>
            <a:r>
              <a:rPr lang="fr-FR" sz="2800" baseline="30000" dirty="0" smtClean="0"/>
              <a:t>er</a:t>
            </a:r>
            <a:r>
              <a:rPr lang="fr-FR" sz="2800" dirty="0" smtClean="0"/>
              <a:t> niveau et 2eme niveau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18116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708920"/>
            <a:ext cx="8964488" cy="3672407"/>
          </a:xfrm>
        </p:spPr>
        <p:txBody>
          <a:bodyPr>
            <a:normAutofit/>
          </a:bodyPr>
          <a:lstStyle/>
          <a:p>
            <a:r>
              <a:rPr lang="fr-FR" sz="2800" b="1" dirty="0"/>
              <a:t>-2- formations du  mouvement </a:t>
            </a:r>
            <a:r>
              <a:rPr lang="fr-FR" sz="2800" b="1" dirty="0" smtClean="0"/>
              <a:t>sportif (suite)</a:t>
            </a:r>
            <a:endParaRPr lang="fr-FR" sz="2800" b="1" dirty="0"/>
          </a:p>
          <a:p>
            <a:r>
              <a:rPr lang="fr-FR" sz="2800" dirty="0" smtClean="0"/>
              <a:t>-2- 5- formation CROSIF 1</a:t>
            </a:r>
            <a:r>
              <a:rPr lang="fr-FR" sz="2800" baseline="30000" dirty="0" smtClean="0"/>
              <a:t>er</a:t>
            </a:r>
            <a:r>
              <a:rPr lang="fr-FR" sz="2800" dirty="0" smtClean="0"/>
              <a:t> niveau </a:t>
            </a:r>
          </a:p>
          <a:p>
            <a:r>
              <a:rPr lang="fr-FR" sz="2800" b="1" dirty="0" smtClean="0"/>
              <a:t>Le 1</a:t>
            </a:r>
            <a:r>
              <a:rPr lang="fr-FR" sz="2800" b="1" baseline="30000" dirty="0" smtClean="0"/>
              <a:t>er</a:t>
            </a:r>
            <a:r>
              <a:rPr lang="fr-FR" sz="2800" b="1" dirty="0" smtClean="0"/>
              <a:t> niveau est organisé par les CDOS </a:t>
            </a:r>
          </a:p>
          <a:p>
            <a:r>
              <a:rPr lang="fr-FR" sz="2800" dirty="0" smtClean="0"/>
              <a:t>Dans le 92 </a:t>
            </a:r>
          </a:p>
          <a:p>
            <a:r>
              <a:rPr lang="fr-FR" sz="2800" b="1" dirty="0" smtClean="0"/>
              <a:t>convention entre le CDOS 92 et Savoir Sport Santé </a:t>
            </a:r>
          </a:p>
          <a:p>
            <a:pPr marL="0" indent="0">
              <a:buNone/>
            </a:pPr>
            <a:r>
              <a:rPr lang="fr-FR" sz="2800" dirty="0" smtClean="0"/>
              <a:t>    pour organiser cette formation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17772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536503"/>
          </a:xfrm>
        </p:spPr>
        <p:txBody>
          <a:bodyPr>
            <a:normAutofit fontScale="77500" lnSpcReduction="20000"/>
          </a:bodyPr>
          <a:lstStyle/>
          <a:p>
            <a:r>
              <a:rPr lang="fr-FR" sz="2800" b="1" dirty="0" smtClean="0"/>
              <a:t>-3- contenu et appellation de la formation 1</a:t>
            </a:r>
            <a:r>
              <a:rPr lang="fr-FR" sz="2800" b="1" baseline="30000" dirty="0" smtClean="0"/>
              <a:t>er</a:t>
            </a:r>
            <a:r>
              <a:rPr lang="fr-FR" sz="2800" b="1" dirty="0" smtClean="0"/>
              <a:t> niveau </a:t>
            </a:r>
            <a:endParaRPr lang="fr-FR" sz="2800" b="1" dirty="0"/>
          </a:p>
          <a:p>
            <a:r>
              <a:rPr lang="fr-FR" sz="2800" dirty="0" smtClean="0"/>
              <a:t>-3- 1- appellation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formation départementale sport santé 1</a:t>
            </a:r>
            <a:r>
              <a:rPr lang="fr-FR" sz="2800" baseline="30000" dirty="0" smtClean="0"/>
              <a:t>er</a:t>
            </a:r>
            <a:r>
              <a:rPr lang="fr-FR" sz="2800" dirty="0" smtClean="0"/>
              <a:t> niveau  </a:t>
            </a:r>
          </a:p>
          <a:p>
            <a:r>
              <a:rPr lang="fr-FR" sz="2800" dirty="0" smtClean="0"/>
              <a:t>-3-2-contenu : </a:t>
            </a:r>
          </a:p>
          <a:p>
            <a:pPr lvl="1"/>
            <a:r>
              <a:rPr lang="fr-FR" dirty="0" smtClean="0"/>
              <a:t>Les connaissances en </a:t>
            </a:r>
            <a:r>
              <a:rPr lang="fr-FR" dirty="0" err="1" smtClean="0"/>
              <a:t>distanciel</a:t>
            </a:r>
            <a:r>
              <a:rPr lang="fr-FR" dirty="0" smtClean="0"/>
              <a:t> avec </a:t>
            </a:r>
            <a:r>
              <a:rPr lang="fr-FR" dirty="0" err="1" smtClean="0"/>
              <a:t>powerpoint</a:t>
            </a:r>
            <a:r>
              <a:rPr lang="fr-FR" dirty="0" smtClean="0"/>
              <a:t> et tutorat</a:t>
            </a:r>
          </a:p>
          <a:p>
            <a:pPr lvl="1"/>
            <a:r>
              <a:rPr lang="fr-FR" dirty="0" smtClean="0"/>
              <a:t>Les compétences en présentiel 2 jours travail en atelier </a:t>
            </a:r>
          </a:p>
          <a:p>
            <a:r>
              <a:rPr lang="fr-FR" sz="2800" dirty="0" smtClean="0"/>
              <a:t>Sécurité des pratiques</a:t>
            </a:r>
          </a:p>
          <a:p>
            <a:r>
              <a:rPr lang="fr-FR" sz="2800" dirty="0" smtClean="0"/>
              <a:t>Intervention et prévention PAI selon les pathologies</a:t>
            </a:r>
          </a:p>
          <a:p>
            <a:r>
              <a:rPr lang="fr-FR" sz="2800" dirty="0" smtClean="0"/>
              <a:t>Adaptation des activités en fonction des patient / pratiquants</a:t>
            </a:r>
          </a:p>
          <a:p>
            <a:r>
              <a:rPr lang="fr-FR" sz="2800" dirty="0" smtClean="0"/>
              <a:t>Programmation et Plan d’entrainement personnalisé </a:t>
            </a:r>
          </a:p>
          <a:p>
            <a:r>
              <a:rPr lang="fr-FR" sz="2800" dirty="0" smtClean="0"/>
              <a:t>-3-3- Validation </a:t>
            </a:r>
          </a:p>
          <a:p>
            <a:r>
              <a:rPr lang="fr-FR" sz="2800" dirty="0" smtClean="0"/>
              <a:t>Avec Attestation de formation validée par le CROSIF et la DRDJSCS  </a:t>
            </a:r>
          </a:p>
        </p:txBody>
      </p:sp>
    </p:spTree>
    <p:extLst>
      <p:ext uri="{BB962C8B-B14F-4D97-AF65-F5344CB8AC3E}">
        <p14:creationId xmlns:p14="http://schemas.microsoft.com/office/powerpoint/2010/main" xmlns="" val="37490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15" y="1124744"/>
            <a:ext cx="8964488" cy="5400600"/>
          </a:xfrm>
        </p:spPr>
        <p:txBody>
          <a:bodyPr>
            <a:normAutofit/>
          </a:bodyPr>
          <a:lstStyle/>
          <a:p>
            <a:r>
              <a:rPr lang="fr-FR" sz="1600" b="1" dirty="0" smtClean="0"/>
              <a:t>-3- Inscription et </a:t>
            </a:r>
            <a:r>
              <a:rPr lang="fr-FR" sz="1600" b="1" dirty="0" err="1" smtClean="0"/>
              <a:t>pré-requis</a:t>
            </a:r>
            <a:r>
              <a:rPr lang="fr-FR" sz="1600" b="1" dirty="0" smtClean="0"/>
              <a:t> positionnement VAE-VAP </a:t>
            </a:r>
            <a:endParaRPr lang="fr-FR" sz="1600" b="1" dirty="0"/>
          </a:p>
          <a:p>
            <a:r>
              <a:rPr lang="fr-FR" sz="1600" dirty="0" smtClean="0"/>
              <a:t>-3- 4- publics concernés par la formation </a:t>
            </a:r>
          </a:p>
          <a:p>
            <a:pPr lvl="2"/>
            <a:r>
              <a:rPr lang="fr-FR" sz="1600" dirty="0" smtClean="0"/>
              <a:t>éducateurs sportifs 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intervenant 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en structure sportives associatives clubs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 ou institutionnelles (services municipaux, EHPAD =, autres…) 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titulaires d’un diplôme 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fédéral BMF1, 2 ou 3 ou DIF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	d’état BE, BEJEPS, DEJEPS, CQP autres ... </a:t>
            </a:r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maitrise et connaissances de base, niveau BPJEPS, en anatomie et en physiologie </a:t>
            </a:r>
            <a:endParaRPr lang="fr-FR" sz="1600" dirty="0"/>
          </a:p>
          <a:p>
            <a:pPr lvl="2"/>
            <a:r>
              <a:rPr lang="fr-FR" sz="1600" dirty="0" smtClean="0"/>
              <a:t>militaires </a:t>
            </a:r>
          </a:p>
          <a:p>
            <a:pPr lvl="2"/>
            <a:r>
              <a:rPr lang="fr-FR" sz="1600" dirty="0" smtClean="0"/>
              <a:t>Mêmes conditions </a:t>
            </a:r>
          </a:p>
          <a:p>
            <a:r>
              <a:rPr lang="fr-FR" sz="1600" dirty="0" smtClean="0"/>
              <a:t>-3-5-positionnement </a:t>
            </a:r>
          </a:p>
          <a:p>
            <a:pPr lvl="1"/>
            <a:r>
              <a:rPr lang="fr-FR" sz="1400" dirty="0" smtClean="0"/>
              <a:t>Pour les professionnels de santé</a:t>
            </a:r>
          </a:p>
          <a:p>
            <a:pPr lvl="1"/>
            <a:r>
              <a:rPr lang="fr-FR" sz="1600" dirty="0" smtClean="0"/>
              <a:t>Pour les personnes exerçant comme faisant fonction d’éducateur sportif </a:t>
            </a:r>
          </a:p>
          <a:p>
            <a:pPr lvl="1"/>
            <a:r>
              <a:rPr lang="fr-FR" sz="1600" dirty="0" smtClean="0"/>
              <a:t>Pour les personnes sans diplôme ou en cours de validation : </a:t>
            </a:r>
          </a:p>
          <a:p>
            <a:pPr lvl="2"/>
            <a:r>
              <a:rPr lang="fr-FR" sz="1600" dirty="0" smtClean="0"/>
              <a:t>Positionnement par questionnaire </a:t>
            </a:r>
          </a:p>
          <a:p>
            <a:pPr lvl="2"/>
            <a:r>
              <a:rPr lang="fr-FR" sz="1600" dirty="0" smtClean="0"/>
              <a:t>Positionnement par entretien individuel avec responsable de la formation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1746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536503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-3- déroulement de la formation 1</a:t>
            </a:r>
            <a:r>
              <a:rPr lang="fr-FR" sz="2800" b="1" baseline="30000" dirty="0" smtClean="0"/>
              <a:t>er</a:t>
            </a:r>
            <a:r>
              <a:rPr lang="fr-FR" sz="2800" b="1" dirty="0" smtClean="0"/>
              <a:t> niveau </a:t>
            </a:r>
            <a:endParaRPr lang="fr-FR" sz="2800" b="1" dirty="0"/>
          </a:p>
          <a:p>
            <a:r>
              <a:rPr lang="fr-FR" sz="2800" dirty="0" smtClean="0"/>
              <a:t>-3- 6- E-learning   6 semaines </a:t>
            </a:r>
          </a:p>
          <a:p>
            <a:r>
              <a:rPr lang="fr-FR" sz="2800" dirty="0" smtClean="0"/>
              <a:t>-3-7- Présentiel : </a:t>
            </a:r>
          </a:p>
          <a:p>
            <a:pPr marL="0" indent="0">
              <a:buNone/>
            </a:pPr>
            <a:r>
              <a:rPr lang="fr-FR" sz="2800" dirty="0" smtClean="0"/>
              <a:t>     1 </a:t>
            </a:r>
            <a:r>
              <a:rPr lang="fr-FR" sz="2800" dirty="0" err="1" smtClean="0"/>
              <a:t>ere</a:t>
            </a:r>
            <a:r>
              <a:rPr lang="fr-FR" sz="2800" dirty="0" smtClean="0"/>
              <a:t> journée  de  9h - 17h</a:t>
            </a:r>
          </a:p>
          <a:p>
            <a:pPr lvl="1"/>
            <a:r>
              <a:rPr lang="fr-FR" sz="2800" dirty="0" smtClean="0"/>
              <a:t>2 </a:t>
            </a:r>
            <a:r>
              <a:rPr lang="fr-FR" sz="2800" dirty="0" err="1" smtClean="0"/>
              <a:t>eme</a:t>
            </a:r>
            <a:r>
              <a:rPr lang="fr-FR" sz="2800" dirty="0" smtClean="0"/>
              <a:t> journée de   9h- 17h</a:t>
            </a:r>
          </a:p>
          <a:p>
            <a:r>
              <a:rPr lang="fr-FR" sz="2800" dirty="0" smtClean="0"/>
              <a:t>Remise des diplômes attestation de formation et de validation </a:t>
            </a:r>
            <a:r>
              <a:rPr lang="fr-FR" sz="2800" dirty="0" err="1" smtClean="0"/>
              <a:t>descompétences</a:t>
            </a:r>
            <a:r>
              <a:rPr lang="fr-FR" sz="2800" dirty="0" smtClean="0"/>
              <a:t> </a:t>
            </a:r>
          </a:p>
          <a:p>
            <a:pPr marL="0" indent="0">
              <a:buNone/>
            </a:pPr>
            <a:r>
              <a:rPr lang="fr-FR" sz="2800" dirty="0" smtClean="0"/>
              <a:t>      dans le mois suivant la formation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652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b="1" dirty="0"/>
              <a:t>SPORT </a:t>
            </a:r>
            <a:r>
              <a:rPr lang="fr-FR" sz="3600" b="1" dirty="0" smtClean="0"/>
              <a:t>SANTÉ SUR ORDONNANCE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L’activité physique, un déterminant reconnu pour l’amélioration de la santé </a:t>
            </a:r>
            <a:endParaRPr lang="fr-FR" sz="2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8424936" cy="4392488"/>
          </a:xfrm>
        </p:spPr>
        <p:txBody>
          <a:bodyPr>
            <a:normAutofit lnSpcReduction="1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pPr lvl="0"/>
            <a:r>
              <a:rPr lang="fr-FR" sz="3200" b="1" dirty="0"/>
              <a:t>promu dans le </a:t>
            </a:r>
            <a:r>
              <a:rPr lang="fr-FR" sz="3200" b="1" dirty="0" smtClean="0"/>
              <a:t>cadre</a:t>
            </a:r>
          </a:p>
          <a:p>
            <a:pPr lvl="1"/>
            <a:r>
              <a:rPr lang="fr-FR" sz="3200" b="1" dirty="0" smtClean="0"/>
              <a:t> </a:t>
            </a:r>
            <a:r>
              <a:rPr lang="fr-FR" sz="3200" b="1" dirty="0"/>
              <a:t>du Programme National Nutrition Santé (PNNS), </a:t>
            </a:r>
            <a:endParaRPr lang="fr-FR" sz="3200" b="1" dirty="0" smtClean="0"/>
          </a:p>
          <a:p>
            <a:pPr lvl="1"/>
            <a:r>
              <a:rPr lang="fr-FR" sz="3200" b="1" dirty="0" smtClean="0"/>
              <a:t>du </a:t>
            </a:r>
            <a:r>
              <a:rPr lang="fr-FR" sz="3200" b="1" dirty="0"/>
              <a:t>Plan National Sport, Santé, Bien-être (PNSSBE) </a:t>
            </a:r>
            <a:endParaRPr lang="fr-FR" sz="3200" b="1" dirty="0" smtClean="0"/>
          </a:p>
          <a:p>
            <a:pPr lvl="1"/>
            <a:r>
              <a:rPr lang="fr-FR" sz="3200" b="1" dirty="0" smtClean="0"/>
              <a:t>du </a:t>
            </a:r>
            <a:r>
              <a:rPr lang="fr-FR" sz="3200" b="1" dirty="0"/>
              <a:t>Plan national d’action de la prévention de la perte d’autonomie (PNAPPA) </a:t>
            </a:r>
            <a:endParaRPr lang="fr-FR" sz="3200" dirty="0"/>
          </a:p>
          <a:p>
            <a:pPr marL="668337" lvl="2" indent="0">
              <a:buNone/>
            </a:pPr>
            <a:endParaRPr lang="fr-FR" sz="3200" b="1" dirty="0"/>
          </a:p>
          <a:p>
            <a:pPr marL="668337" lvl="2" indent="0">
              <a:buNone/>
            </a:pPr>
            <a:endParaRPr lang="fr-FR" sz="2800" b="1" dirty="0"/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40032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662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472608"/>
          </a:xfrm>
        </p:spPr>
        <p:txBody>
          <a:bodyPr>
            <a:normAutofit fontScale="92500" lnSpcReduction="20000"/>
          </a:bodyPr>
          <a:lstStyle/>
          <a:p>
            <a:r>
              <a:rPr lang="fr-FR" sz="2800" b="1" dirty="0" smtClean="0"/>
              <a:t>-3- validation de la formation 1</a:t>
            </a:r>
            <a:r>
              <a:rPr lang="fr-FR" sz="2800" b="1" baseline="30000" dirty="0" smtClean="0"/>
              <a:t>er</a:t>
            </a:r>
            <a:r>
              <a:rPr lang="fr-FR" sz="2800" b="1" dirty="0" smtClean="0"/>
              <a:t> niveau </a:t>
            </a:r>
            <a:endParaRPr lang="fr-FR" sz="2800" b="1" dirty="0"/>
          </a:p>
          <a:p>
            <a:r>
              <a:rPr lang="fr-FR" sz="2800" dirty="0" smtClean="0"/>
              <a:t>-3-8- validation présentielle </a:t>
            </a:r>
          </a:p>
          <a:p>
            <a:pPr marL="393700" lvl="1" indent="0">
              <a:buNone/>
            </a:pPr>
            <a:r>
              <a:rPr lang="fr-FR" dirty="0" smtClean="0"/>
              <a:t>Obligation de présence aux séances en présentielle</a:t>
            </a:r>
          </a:p>
          <a:p>
            <a:pPr marL="393700" lvl="1" indent="0">
              <a:buNone/>
            </a:pPr>
            <a:r>
              <a:rPr lang="fr-FR" dirty="0" smtClean="0"/>
              <a:t>Signature de la feuille de présence  </a:t>
            </a:r>
          </a:p>
          <a:p>
            <a:r>
              <a:rPr lang="fr-FR" sz="2800" dirty="0" smtClean="0"/>
              <a:t>-3-9-validation de la formation connaissance et compétence: </a:t>
            </a:r>
          </a:p>
          <a:p>
            <a:pPr lvl="1"/>
            <a:r>
              <a:rPr lang="fr-FR" dirty="0" smtClean="0"/>
              <a:t>Questionnaire quizz validé moyenne et pas de réponse erronée éliminatoire</a:t>
            </a:r>
          </a:p>
          <a:p>
            <a:pPr lvl="1"/>
            <a:r>
              <a:rPr lang="fr-FR" dirty="0" smtClean="0"/>
              <a:t>Projet professionnel personnel sport santé pour la structure ou le club d’intervention</a:t>
            </a:r>
          </a:p>
          <a:p>
            <a:pPr lvl="1"/>
            <a:r>
              <a:rPr lang="fr-FR" dirty="0" smtClean="0"/>
              <a:t>Remise de la fiche d’évaluation de la formation    </a:t>
            </a:r>
          </a:p>
          <a:p>
            <a:r>
              <a:rPr lang="fr-FR" sz="2800" dirty="0" smtClean="0"/>
              <a:t>Remise des justificatifs des diplômes d’éducateur sportif</a:t>
            </a:r>
          </a:p>
          <a:p>
            <a:r>
              <a:rPr lang="fr-FR" sz="2800" dirty="0" smtClean="0"/>
              <a:t>Remise de l’attestation de PSC1 de moins de 2 ans</a:t>
            </a:r>
          </a:p>
          <a:p>
            <a:r>
              <a:rPr lang="fr-FR" sz="2800" dirty="0" smtClean="0"/>
              <a:t>Les attestations de formations ne seront remises qu’une fois l’ensemble des documents préalables récupérés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28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990" y="1626756"/>
            <a:ext cx="8964488" cy="4536503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-3- Renseignements sur la formation 1</a:t>
            </a:r>
            <a:r>
              <a:rPr lang="fr-FR" sz="2800" b="1" baseline="30000" dirty="0" smtClean="0"/>
              <a:t>er</a:t>
            </a:r>
            <a:r>
              <a:rPr lang="fr-FR" sz="2800" b="1" dirty="0" smtClean="0"/>
              <a:t> niveau </a:t>
            </a:r>
          </a:p>
          <a:p>
            <a:endParaRPr lang="fr-FR" sz="2800" b="1" dirty="0"/>
          </a:p>
          <a:p>
            <a:r>
              <a:rPr lang="fr-FR" sz="3600" dirty="0" smtClean="0"/>
              <a:t>-3- 10- </a:t>
            </a:r>
            <a:r>
              <a:rPr lang="fr-FR" sz="3600" dirty="0" smtClean="0">
                <a:solidFill>
                  <a:srgbClr val="FF0000"/>
                </a:solidFill>
                <a:hlinkClick r:id="rId2"/>
              </a:rPr>
              <a:t>savoirsportsante@gmail.com</a:t>
            </a:r>
            <a:endParaRPr lang="fr-FR" sz="3600" dirty="0" smtClean="0">
              <a:solidFill>
                <a:srgbClr val="FF0000"/>
              </a:solidFill>
            </a:endParaRPr>
          </a:p>
          <a:p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-</a:t>
            </a:r>
            <a:r>
              <a:rPr lang="fr-FR" sz="3600" dirty="0" smtClean="0">
                <a:solidFill>
                  <a:srgbClr val="002060"/>
                </a:solidFill>
              </a:rPr>
              <a:t>3-11-         06 62 81 98 33  </a:t>
            </a:r>
          </a:p>
          <a:p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-3-12- savoirsportsanté.fr </a:t>
            </a:r>
          </a:p>
        </p:txBody>
      </p:sp>
    </p:spTree>
    <p:extLst>
      <p:ext uri="{BB962C8B-B14F-4D97-AF65-F5344CB8AC3E}">
        <p14:creationId xmlns:p14="http://schemas.microsoft.com/office/powerpoint/2010/main" xmlns="" val="213039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990" y="1626756"/>
            <a:ext cx="8964488" cy="4536503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-3- coût de la formation et prises en charge</a:t>
            </a:r>
          </a:p>
          <a:p>
            <a:endParaRPr lang="fr-FR" sz="2800" b="1" dirty="0"/>
          </a:p>
          <a:p>
            <a:r>
              <a:rPr lang="fr-FR" sz="3600" dirty="0" smtClean="0"/>
              <a:t>-3- 13- </a:t>
            </a:r>
            <a:r>
              <a:rPr lang="fr-FR" sz="3600" dirty="0" smtClean="0">
                <a:solidFill>
                  <a:srgbClr val="FF0000"/>
                </a:solidFill>
              </a:rPr>
              <a:t>560 € 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3-14- possibilités de prise en charge intégrale par OPCA</a:t>
            </a:r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-3-15- prise en charge complémentaires</a:t>
            </a:r>
          </a:p>
          <a:p>
            <a:pPr lvl="1"/>
            <a:r>
              <a:rPr lang="fr-FR" sz="3400" dirty="0" smtClean="0">
                <a:solidFill>
                  <a:srgbClr val="FF0000"/>
                </a:solidFill>
              </a:rPr>
              <a:t>Repas, déplacements, hébergement</a:t>
            </a:r>
          </a:p>
          <a:p>
            <a:pPr lvl="1"/>
            <a:r>
              <a:rPr lang="fr-FR" sz="3400" dirty="0" smtClean="0">
                <a:solidFill>
                  <a:srgbClr val="FF0000"/>
                </a:solidFill>
              </a:rPr>
              <a:t>Indemnisation présence  </a:t>
            </a:r>
          </a:p>
        </p:txBody>
      </p:sp>
    </p:spTree>
    <p:extLst>
      <p:ext uri="{BB962C8B-B14F-4D97-AF65-F5344CB8AC3E}">
        <p14:creationId xmlns:p14="http://schemas.microsoft.com/office/powerpoint/2010/main" xmlns="" val="33177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SUR ORDONNANCE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990" y="1124744"/>
            <a:ext cx="8964488" cy="5472608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/>
              <a:t>SAVOIR SPORT SANTE</a:t>
            </a:r>
          </a:p>
          <a:p>
            <a:pPr algn="ctr"/>
            <a:endParaRPr lang="fr-FR" sz="1800" b="1" dirty="0"/>
          </a:p>
          <a:p>
            <a:pPr algn="ctr"/>
            <a:r>
              <a:rPr lang="fr-FR" sz="4400" dirty="0" smtClean="0">
                <a:solidFill>
                  <a:srgbClr val="FF0000"/>
                </a:solidFill>
                <a:hlinkClick r:id="rId2"/>
              </a:rPr>
              <a:t>savoirsportsante@gmail.com</a:t>
            </a:r>
            <a:endParaRPr lang="fr-FR" sz="4400" dirty="0" smtClean="0">
              <a:solidFill>
                <a:srgbClr val="FF0000"/>
              </a:solidFill>
            </a:endParaRPr>
          </a:p>
          <a:p>
            <a:pPr algn="ctr"/>
            <a:endParaRPr lang="fr-FR" sz="4400" dirty="0" smtClean="0">
              <a:solidFill>
                <a:srgbClr val="FF0000"/>
              </a:solidFill>
            </a:endParaRPr>
          </a:p>
          <a:p>
            <a:pPr algn="ctr"/>
            <a:r>
              <a:rPr lang="fr-FR" sz="4400" dirty="0" smtClean="0">
                <a:solidFill>
                  <a:srgbClr val="002060"/>
                </a:solidFill>
              </a:rPr>
              <a:t>06 62 81 98 33  </a:t>
            </a:r>
          </a:p>
          <a:p>
            <a:pPr marL="0" indent="0" algn="ctr">
              <a:buNone/>
            </a:pPr>
            <a:endParaRPr lang="fr-FR" sz="4400" dirty="0" smtClean="0">
              <a:solidFill>
                <a:srgbClr val="FF0000"/>
              </a:solidFill>
            </a:endParaRPr>
          </a:p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savoirsportsanté.fr </a:t>
            </a:r>
          </a:p>
          <a:p>
            <a:pPr algn="ctr"/>
            <a:endParaRPr lang="fr-FR" sz="4400" dirty="0">
              <a:solidFill>
                <a:srgbClr val="FF0000"/>
              </a:solidFill>
            </a:endParaRPr>
          </a:p>
          <a:p>
            <a:pPr algn="ctr"/>
            <a:endParaRPr lang="fr-FR" sz="4400" dirty="0" smtClean="0">
              <a:solidFill>
                <a:srgbClr val="FF0000"/>
              </a:solidFill>
            </a:endParaRPr>
          </a:p>
          <a:p>
            <a:pPr algn="ctr"/>
            <a:endParaRPr lang="fr-FR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6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35739"/>
          </a:xfrm>
        </p:spPr>
        <p:txBody>
          <a:bodyPr/>
          <a:lstStyle/>
          <a:p>
            <a:pPr algn="ctr"/>
            <a:r>
              <a:rPr lang="fr-FR" sz="3600" b="1" dirty="0"/>
              <a:t>SPORT SUR ORDONNANCE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2800" b="1" dirty="0" smtClean="0"/>
              <a:t>Centre Référence </a:t>
            </a:r>
            <a:r>
              <a:rPr lang="fr-FR" sz="2800" b="1" dirty="0" err="1" smtClean="0"/>
              <a:t>Prescri’Forme</a:t>
            </a:r>
            <a:r>
              <a:rPr lang="fr-FR" sz="2800" b="1" dirty="0" smtClean="0"/>
              <a:t> OMEPS          de Nanterre</a:t>
            </a:r>
            <a:endParaRPr lang="fr-FR" sz="2800" b="1" dirty="0"/>
          </a:p>
          <a:p>
            <a:pPr algn="ctr"/>
            <a:endParaRPr lang="fr-FR" sz="1100" b="1" dirty="0"/>
          </a:p>
          <a:p>
            <a:pPr algn="ctr"/>
            <a:r>
              <a:rPr lang="fr-FR" sz="2800" dirty="0" smtClean="0">
                <a:solidFill>
                  <a:srgbClr val="FF0000"/>
                </a:solidFill>
                <a:hlinkClick r:id="rId2"/>
              </a:rPr>
              <a:t>marc.guerin@maire-nanterre.fr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  <a:hlinkClick r:id="rId3"/>
              </a:rPr>
              <a:t>sabrina.debiche@mairie-nanterre.fr</a:t>
            </a:r>
            <a:endParaRPr lang="fr-FR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01 41 37 19 58</a:t>
            </a:r>
            <a:endParaRPr lang="fr-FR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5D201-26E4-4A80-B3C0-C6E15DF495CE}" type="slidenum">
              <a:rPr lang="fr-BE" smtClean="0"/>
              <a:pPr>
                <a:defRPr/>
              </a:pPr>
              <a:t>54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0434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/>
          <p:cNvSpPr/>
          <p:nvPr/>
        </p:nvSpPr>
        <p:spPr>
          <a:xfrm>
            <a:off x="34506" y="404664"/>
            <a:ext cx="9066362" cy="5064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67500" tIns="33750" rIns="67500" bIns="33750" anchor="t" anchorCtr="0" compatLnSpc="0">
            <a:spAutoFit/>
          </a:bodyPr>
          <a:lstStyle/>
          <a:p>
            <a:pPr algn="ctr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fr-FR" sz="28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Bénéfices physiologiques et vitaux de l’Activité Physique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5235403"/>
              </p:ext>
            </p:extLst>
          </p:nvPr>
        </p:nvGraphicFramePr>
        <p:xfrm>
          <a:off x="34506" y="1052735"/>
          <a:ext cx="9066362" cy="5704562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51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5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4482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cardiovasculaires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Amélioration efficacité cardiaque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Meilleure vascularisation tissulaire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69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respiratoires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Meilleure oxygénation cellulaire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0604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métaboliques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Meilleure utilisation des glucides et des lipides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Meilleur profil lipidique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9749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locomoteurs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Augmentation de la force musculaire &gt; contrôle articulaire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Amélioration capital osseux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344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santé mentale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Moins de dépression </a:t>
                      </a:r>
                      <a:r>
                        <a:rPr lang="fr-FR" sz="20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d’anxiété</a:t>
                      </a:r>
                      <a:endParaRPr lang="fr-FR" sz="20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Meilleure sommeil, contrôle de soi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344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psycho-social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Vie active et « positive »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Intégration sociale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344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1" i="0" u="none" strike="noStrike" kern="1200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longévité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Plus de vie aux années, plus d’années à la vie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Retard de la dépendance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002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60" y="1700808"/>
            <a:ext cx="8565628" cy="4968552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3200" dirty="0" smtClean="0"/>
              <a:t>elle </a:t>
            </a:r>
            <a:r>
              <a:rPr lang="fr-FR" sz="3200" dirty="0"/>
              <a:t>contribue à réduire les risques de survenue de </a:t>
            </a:r>
            <a:r>
              <a:rPr lang="fr-FR" sz="3200" b="1" dirty="0"/>
              <a:t>la plupart des maladies chroniques </a:t>
            </a:r>
            <a:r>
              <a:rPr lang="fr-FR" sz="3200" dirty="0" smtClean="0"/>
              <a:t>:</a:t>
            </a:r>
          </a:p>
          <a:p>
            <a:r>
              <a:rPr lang="fr-FR" sz="3200" b="1" dirty="0"/>
              <a:t>diabète de type </a:t>
            </a:r>
            <a:r>
              <a:rPr lang="fr-FR" sz="3200" b="1" dirty="0" smtClean="0"/>
              <a:t>2</a:t>
            </a:r>
          </a:p>
          <a:p>
            <a:r>
              <a:rPr lang="fr-FR" sz="3200" b="1" dirty="0" smtClean="0"/>
              <a:t> </a:t>
            </a:r>
            <a:r>
              <a:rPr lang="fr-FR" sz="3200" b="1" dirty="0"/>
              <a:t>hypertension </a:t>
            </a:r>
            <a:r>
              <a:rPr lang="fr-FR" sz="3200" b="1" dirty="0" smtClean="0"/>
              <a:t>artérielle </a:t>
            </a:r>
          </a:p>
          <a:p>
            <a:r>
              <a:rPr lang="fr-FR" sz="3200" b="1" dirty="0" smtClean="0"/>
              <a:t> hypercholestérolémie </a:t>
            </a:r>
          </a:p>
          <a:p>
            <a:r>
              <a:rPr lang="fr-FR" sz="3200" b="1" dirty="0" smtClean="0"/>
              <a:t>maladies cardiovasculaires</a:t>
            </a:r>
          </a:p>
          <a:p>
            <a:r>
              <a:rPr lang="fr-FR" sz="3200" b="1" dirty="0" smtClean="0"/>
              <a:t> </a:t>
            </a:r>
            <a:r>
              <a:rPr lang="fr-FR" sz="3200" b="1" dirty="0"/>
              <a:t>cancer. </a:t>
            </a:r>
          </a:p>
          <a:p>
            <a:pPr marL="0" indent="0" algn="ctr">
              <a:buNone/>
            </a:pPr>
            <a:endParaRPr lang="fr-F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1339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4536504"/>
          </a:xfrm>
        </p:spPr>
        <p:txBody>
          <a:bodyPr>
            <a:normAutofit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b="1" dirty="0" smtClean="0"/>
              <a:t> </a:t>
            </a:r>
            <a:r>
              <a:rPr lang="fr-FR" sz="3600" b="1" dirty="0"/>
              <a:t>la pratique de l’activité physique </a:t>
            </a:r>
            <a:r>
              <a:rPr lang="fr-FR" sz="3600" b="1" dirty="0" smtClean="0"/>
              <a:t>permet :</a:t>
            </a:r>
          </a:p>
          <a:p>
            <a:pPr lvl="1"/>
            <a:r>
              <a:rPr lang="fr-FR" sz="3600" b="1" dirty="0" smtClean="0"/>
              <a:t> </a:t>
            </a:r>
            <a:r>
              <a:rPr lang="fr-FR" sz="3600" b="1" dirty="0"/>
              <a:t>d’améliorer l’état clinique, </a:t>
            </a:r>
            <a:endParaRPr lang="fr-FR" sz="3600" b="1" dirty="0" smtClean="0"/>
          </a:p>
          <a:p>
            <a:pPr lvl="1"/>
            <a:r>
              <a:rPr lang="fr-FR" sz="3600" b="1" dirty="0" smtClean="0"/>
              <a:t>de </a:t>
            </a:r>
            <a:r>
              <a:rPr lang="fr-FR" sz="3600" b="1" dirty="0"/>
              <a:t>réduire les complications </a:t>
            </a:r>
            <a:endParaRPr lang="fr-FR" sz="3600" b="1" dirty="0" smtClean="0"/>
          </a:p>
          <a:p>
            <a:pPr lvl="1"/>
            <a:r>
              <a:rPr lang="fr-FR" sz="3600" b="1" dirty="0" smtClean="0"/>
              <a:t>et </a:t>
            </a:r>
            <a:r>
              <a:rPr lang="fr-FR" sz="3600" b="1" dirty="0"/>
              <a:t>les risques de récidives </a:t>
            </a:r>
            <a:endParaRPr lang="fr-FR" sz="3600" b="1" dirty="0" smtClean="0"/>
          </a:p>
          <a:p>
            <a:pPr marL="0" indent="0">
              <a:buNone/>
            </a:pPr>
            <a:r>
              <a:rPr lang="fr-FR" sz="3600" b="1" dirty="0"/>
              <a:t> </a:t>
            </a:r>
            <a:r>
              <a:rPr lang="fr-FR" sz="3600" b="1" u="sng" dirty="0" smtClean="0"/>
              <a:t>   de </a:t>
            </a:r>
            <a:r>
              <a:rPr lang="fr-FR" sz="3600" b="1" u="sng" dirty="0"/>
              <a:t>plus de 26 pathologies chroniques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6382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859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SPORT </a:t>
            </a:r>
            <a:r>
              <a:rPr lang="fr-FR" sz="3600" b="1" dirty="0" smtClean="0"/>
              <a:t>SANTÉ SUR </a:t>
            </a:r>
            <a:r>
              <a:rPr lang="fr-FR" sz="3600" b="1" dirty="0"/>
              <a:t>ORDONNANCE</a:t>
            </a:r>
            <a:br>
              <a:rPr lang="fr-FR" sz="3600" b="1" dirty="0"/>
            </a:br>
            <a:r>
              <a:rPr lang="fr-FR" sz="2800" b="1" dirty="0" smtClean="0"/>
              <a:t>L’activité </a:t>
            </a:r>
            <a:r>
              <a:rPr lang="fr-FR" sz="2800" b="1" dirty="0"/>
              <a:t>physique est un déterminant de santé en soi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858" y="1412776"/>
            <a:ext cx="8493621" cy="5256584"/>
          </a:xfrm>
        </p:spPr>
        <p:txBody>
          <a:bodyPr>
            <a:normAutofit fontScale="92500" lnSpcReduction="10000"/>
          </a:bodyPr>
          <a:lstStyle/>
          <a:p>
            <a:pPr marL="668337" lvl="2" indent="0">
              <a:buNone/>
            </a:pPr>
            <a:endParaRPr lang="fr-FR" sz="1350" b="1" dirty="0" smtClean="0"/>
          </a:p>
          <a:p>
            <a:r>
              <a:rPr lang="fr-FR" sz="3300" b="1" dirty="0" smtClean="0"/>
              <a:t>Cancer </a:t>
            </a:r>
            <a:r>
              <a:rPr lang="fr-FR" sz="3300" b="1" dirty="0"/>
              <a:t>(</a:t>
            </a:r>
            <a:r>
              <a:rPr lang="fr-FR" sz="3300" b="1" dirty="0" err="1"/>
              <a:t>Kc</a:t>
            </a:r>
            <a:r>
              <a:rPr lang="fr-FR" sz="3300" b="1" dirty="0"/>
              <a:t>) APS </a:t>
            </a:r>
            <a:r>
              <a:rPr lang="fr-FR" sz="3300" b="1" dirty="0" smtClean="0"/>
              <a:t>sensibles</a:t>
            </a:r>
          </a:p>
          <a:p>
            <a:r>
              <a:rPr lang="fr-FR" sz="3300" b="1" dirty="0" smtClean="0"/>
              <a:t>* </a:t>
            </a:r>
            <a:r>
              <a:rPr lang="fr-FR" sz="3300" b="1" dirty="0" err="1"/>
              <a:t>Kc</a:t>
            </a:r>
            <a:r>
              <a:rPr lang="fr-FR" sz="3300" b="1" dirty="0"/>
              <a:t> sein (femme) : </a:t>
            </a:r>
            <a:endParaRPr lang="fr-FR" sz="3300" b="1" dirty="0" smtClean="0"/>
          </a:p>
          <a:p>
            <a:r>
              <a:rPr lang="fr-FR" sz="3300" b="1" dirty="0" smtClean="0"/>
              <a:t>52 </a:t>
            </a:r>
            <a:r>
              <a:rPr lang="fr-FR" sz="3300" b="1" dirty="0"/>
              <a:t>588 nouveaux </a:t>
            </a:r>
            <a:r>
              <a:rPr lang="fr-FR" sz="3300" b="1" dirty="0" smtClean="0"/>
              <a:t>cas /an  </a:t>
            </a:r>
            <a:r>
              <a:rPr lang="fr-FR" sz="3300" b="1" dirty="0"/>
              <a:t>(AM, 2010) </a:t>
            </a:r>
            <a:endParaRPr lang="fr-FR" sz="3300" b="1" dirty="0" smtClean="0"/>
          </a:p>
          <a:p>
            <a:r>
              <a:rPr lang="fr-FR" sz="3300" b="1" dirty="0" smtClean="0"/>
              <a:t>11 </a:t>
            </a:r>
            <a:r>
              <a:rPr lang="fr-FR" sz="3300" b="1" dirty="0"/>
              <a:t>605 </a:t>
            </a:r>
            <a:r>
              <a:rPr lang="fr-FR" sz="3300" b="1" dirty="0" smtClean="0"/>
              <a:t>décès/an</a:t>
            </a:r>
            <a:r>
              <a:rPr lang="fr-FR" sz="3300" b="1" dirty="0"/>
              <a:t>. </a:t>
            </a:r>
            <a:endParaRPr lang="fr-FR" sz="3300" b="1" dirty="0" smtClean="0"/>
          </a:p>
          <a:p>
            <a:r>
              <a:rPr lang="fr-FR" sz="3300" b="1" dirty="0" smtClean="0"/>
              <a:t>Coût </a:t>
            </a:r>
            <a:r>
              <a:rPr lang="fr-FR" sz="3300" b="1" dirty="0"/>
              <a:t>total : 3,2 milliards € (2004</a:t>
            </a:r>
            <a:r>
              <a:rPr lang="fr-FR" sz="3300" b="1" dirty="0" smtClean="0"/>
              <a:t>)</a:t>
            </a:r>
          </a:p>
          <a:p>
            <a:r>
              <a:rPr lang="fr-FR" sz="3300" b="1" dirty="0" smtClean="0"/>
              <a:t>si </a:t>
            </a:r>
            <a:r>
              <a:rPr lang="fr-FR" sz="3300" b="1" dirty="0"/>
              <a:t>APS très </a:t>
            </a:r>
            <a:r>
              <a:rPr lang="fr-FR" sz="3300" b="1" dirty="0" smtClean="0"/>
              <a:t>régulière</a:t>
            </a:r>
          </a:p>
          <a:p>
            <a:pPr marL="0" indent="0">
              <a:buNone/>
            </a:pPr>
            <a:r>
              <a:rPr lang="fr-FR" sz="3300" b="1" dirty="0"/>
              <a:t>	</a:t>
            </a:r>
            <a:r>
              <a:rPr lang="fr-FR" sz="3300" b="1" dirty="0" smtClean="0"/>
              <a:t>diminution de 20 à 30%</a:t>
            </a:r>
          </a:p>
          <a:p>
            <a:pPr marL="0" indent="0">
              <a:buNone/>
            </a:pPr>
            <a:r>
              <a:rPr lang="fr-FR" sz="3300" b="1" dirty="0"/>
              <a:t>	</a:t>
            </a:r>
            <a:r>
              <a:rPr lang="fr-FR" sz="3300" b="1" dirty="0" smtClean="0"/>
              <a:t>du  </a:t>
            </a:r>
            <a:r>
              <a:rPr lang="fr-FR" sz="3300" b="1" dirty="0"/>
              <a:t>risque </a:t>
            </a:r>
            <a:r>
              <a:rPr lang="fr-FR" sz="3300" b="1" dirty="0" smtClean="0"/>
              <a:t>de </a:t>
            </a:r>
            <a:r>
              <a:rPr lang="fr-FR" sz="3300" b="1" dirty="0" err="1" smtClean="0"/>
              <a:t>Kc</a:t>
            </a:r>
            <a:r>
              <a:rPr lang="fr-FR" sz="3300" b="1" dirty="0" smtClean="0"/>
              <a:t> </a:t>
            </a:r>
            <a:r>
              <a:rPr lang="fr-FR" sz="3300" b="1" dirty="0"/>
              <a:t>du sein </a:t>
            </a:r>
            <a:endParaRPr lang="fr-FR" sz="3300" b="1" dirty="0" smtClean="0"/>
          </a:p>
          <a:p>
            <a:pPr marL="0" indent="0">
              <a:buNone/>
            </a:pPr>
            <a:r>
              <a:rPr lang="fr-FR" sz="3300" b="1" dirty="0"/>
              <a:t> </a:t>
            </a:r>
            <a:r>
              <a:rPr lang="fr-FR" sz="3300" b="1" dirty="0" smtClean="0"/>
              <a:t>             </a:t>
            </a:r>
            <a:r>
              <a:rPr lang="fr-FR" sz="3300" b="1" dirty="0"/>
              <a:t>et </a:t>
            </a:r>
            <a:r>
              <a:rPr lang="fr-FR" sz="3300" b="1" dirty="0" smtClean="0"/>
              <a:t>diminution de 30% des récidives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xmlns="" val="39489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1">
      <a:dk1>
        <a:sysClr val="windowText" lastClr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1">
    <a:dk1>
      <a:sysClr val="windowText" lastClr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35151</TotalTime>
  <Words>1791</Words>
  <Application>Microsoft Office PowerPoint</Application>
  <PresentationFormat>Affichage à l'écran (4:3)</PresentationFormat>
  <Paragraphs>490</Paragraphs>
  <Slides>54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55" baseType="lpstr">
      <vt:lpstr>Débit</vt:lpstr>
      <vt:lpstr>Diapositive 1</vt:lpstr>
      <vt:lpstr>SPORT SANTÉ DÉFINITION </vt:lpstr>
      <vt:lpstr>L’Activité Physique et Sportive Adaptée APSA</vt:lpstr>
      <vt:lpstr>SPORT SANTÉ SUR ORDONNANCE L’activité physique, un déterminant reconnu pour l’amélioration de la santé </vt:lpstr>
      <vt:lpstr>SPORT SANTÉ SUR ORDONNANCE L’activité physique, un déterminant reconnu pour l’amélioration de la santé </vt:lpstr>
      <vt:lpstr>Diapositive 6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L’activité physique est un déterminant de santé en soi </vt:lpstr>
      <vt:lpstr>SPORT SANTÉ SUR ORDONNANCE . Le recours à l’activité physique opéré par la loi de modernisation de notre système de santé </vt:lpstr>
      <vt:lpstr>SPORT SANTÉ SUR ORDONNANCE . Le recours à l’activité physique opéré par la loi de modernisation de notre système de santé </vt:lpstr>
      <vt:lpstr>Les nouvelles disposition de la loi concernant la modernisation de notre système de santé</vt:lpstr>
      <vt:lpstr>Les nouvelles disposition de la loi concernant la modernisation de notre système de santé</vt:lpstr>
      <vt:lpstr>Les nouvelles disposition de la loi concernant la modernisation de notre système de santé</vt:lpstr>
      <vt:lpstr>Formulaire spécifique de prescription AP à la disposition des médecins traitants</vt:lpstr>
      <vt:lpstr>Les nouvelles disposition de la loi concernant la modernisation de notre système de santé</vt:lpstr>
      <vt:lpstr>Libellé du certificat médical d’absence de contre indication (CACI) </vt:lpstr>
      <vt:lpstr>Libellé du certificat médical d’absence de contre indication relatif pour les APSA (CACI APSA) </vt:lpstr>
      <vt:lpstr>SPORT SUR ORDONNANCE</vt:lpstr>
      <vt:lpstr>ACTIVITES PHYSIQUES ET SPORTIVES  POUR LA SANTE</vt:lpstr>
      <vt:lpstr>« PRESCRI’FORME » les objectifs</vt:lpstr>
      <vt:lpstr>« PRESCRI’FORME » les engagements du dispositif</vt:lpstr>
      <vt:lpstr>« PRESCRI’FORME » 3 spécificités franciliennes</vt:lpstr>
      <vt:lpstr>Diapositive 35</vt:lpstr>
      <vt:lpstr>« PRESCRI’FORME » Les différentes phases de déploiement</vt:lpstr>
      <vt:lpstr>« PRESCRI’FORME » Les différents Outils</vt:lpstr>
      <vt:lpstr>SPORT SANTÉ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  <vt:lpstr>SPORT SUR ORDONNANCE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Annick</dc:creator>
  <cp:lastModifiedBy>Arp_Poste1</cp:lastModifiedBy>
  <cp:revision>922</cp:revision>
  <cp:lastPrinted>2016-04-03T23:53:43Z</cp:lastPrinted>
  <dcterms:created xsi:type="dcterms:W3CDTF">2013-03-17T13:18:50Z</dcterms:created>
  <dcterms:modified xsi:type="dcterms:W3CDTF">2018-03-01T14:41:01Z</dcterms:modified>
</cp:coreProperties>
</file>